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120" d="100"/>
          <a:sy n="120"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55747907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6448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7573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None/>
            </a:pPr>
            <a:endParaRPr>
              <a:solidFill>
                <a:srgbClr val="434343"/>
              </a:solidFill>
            </a:endParaRPr>
          </a:p>
        </p:txBody>
      </p:sp>
    </p:spTree>
    <p:extLst>
      <p:ext uri="{BB962C8B-B14F-4D97-AF65-F5344CB8AC3E}">
        <p14:creationId xmlns:p14="http://schemas.microsoft.com/office/powerpoint/2010/main" val="259593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53440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0200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6156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723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4380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4719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 name="Shape 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1851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0879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0170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242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231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0549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025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985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2202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0" y="0"/>
            <a:ext cx="9143999" cy="5143499"/>
          </a:xfrm>
          <a:prstGeom prst="rect">
            <a:avLst/>
          </a:prstGeom>
          <a:noFill/>
          <a:ln>
            <a:noFill/>
          </a:ln>
        </p:spPr>
      </p:pic>
      <p:pic>
        <p:nvPicPr>
          <p:cNvPr id="55" name="Shape 55"/>
          <p:cNvPicPr preferRelativeResize="0"/>
          <p:nvPr/>
        </p:nvPicPr>
        <p:blipFill>
          <a:blip r:embed="rId4">
            <a:alphaModFix/>
          </a:blip>
          <a:stretch>
            <a:fillRect/>
          </a:stretch>
        </p:blipFill>
        <p:spPr>
          <a:xfrm>
            <a:off x="1203075" y="45050"/>
            <a:ext cx="6737841" cy="5053400"/>
          </a:xfrm>
          <a:prstGeom prst="rect">
            <a:avLst/>
          </a:prstGeom>
          <a:noFill/>
          <a:ln>
            <a:noFill/>
          </a:ln>
        </p:spPr>
      </p:pic>
      <p:sp>
        <p:nvSpPr>
          <p:cNvPr id="56" name="Shape 56"/>
          <p:cNvSpPr txBox="1"/>
          <p:nvPr/>
        </p:nvSpPr>
        <p:spPr>
          <a:xfrm>
            <a:off x="4726400" y="3029950"/>
            <a:ext cx="3676800" cy="9012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FFFF"/>
                </a:solidFill>
                <a:latin typeface="Metrophobic"/>
                <a:ea typeface="Metrophobic"/>
                <a:cs typeface="Metrophobic"/>
                <a:sym typeface="Metrophobic"/>
              </a:rPr>
              <a:t>Richard, Carol &amp; Percy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93" name="Shape 193"/>
          <p:cNvSpPr txBox="1">
            <a:spLocks noGrp="1"/>
          </p:cNvSpPr>
          <p:nvPr>
            <p:ph type="title"/>
          </p:nvPr>
        </p:nvSpPr>
        <p:spPr>
          <a:xfrm>
            <a:off x="311700" y="0"/>
            <a:ext cx="8520600" cy="7896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How Orbit works: for the Buyer</a:t>
            </a:r>
          </a:p>
          <a:p>
            <a:pPr lvl="0" rtl="0">
              <a:spcBef>
                <a:spcPts val="0"/>
              </a:spcBef>
              <a:buNone/>
            </a:pPr>
            <a:r>
              <a:rPr lang="en" sz="1400">
                <a:solidFill>
                  <a:srgbClr val="FFFFFF"/>
                </a:solidFill>
              </a:rPr>
              <a:t>Scenario: A University of Waterloo student is looking for a ride back to Markham, Ontario for the weekend.</a:t>
            </a:r>
          </a:p>
          <a:p>
            <a:pPr lvl="0" rtl="0">
              <a:spcBef>
                <a:spcPts val="0"/>
              </a:spcBef>
              <a:buNone/>
            </a:pPr>
            <a:endParaRPr>
              <a:latin typeface="Metrophobic"/>
              <a:ea typeface="Metrophobic"/>
              <a:cs typeface="Metrophobic"/>
              <a:sym typeface="Metrophobic"/>
            </a:endParaRPr>
          </a:p>
        </p:txBody>
      </p:sp>
      <p:pic>
        <p:nvPicPr>
          <p:cNvPr id="194" name="Shape 194"/>
          <p:cNvPicPr preferRelativeResize="0"/>
          <p:nvPr/>
        </p:nvPicPr>
        <p:blipFill rotWithShape="1">
          <a:blip r:embed="rId4">
            <a:alphaModFix/>
          </a:blip>
          <a:srcRect l="-650" r="650" b="5123"/>
          <a:stretch/>
        </p:blipFill>
        <p:spPr>
          <a:xfrm>
            <a:off x="1196050" y="789625"/>
            <a:ext cx="6751925" cy="4293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Shape 199"/>
          <p:cNvPicPr preferRelativeResize="0"/>
          <p:nvPr/>
        </p:nvPicPr>
        <p:blipFill>
          <a:blip r:embed="rId3">
            <a:alphaModFix/>
          </a:blip>
          <a:stretch>
            <a:fillRect/>
          </a:stretch>
        </p:blipFill>
        <p:spPr>
          <a:xfrm>
            <a:off x="0" y="0"/>
            <a:ext cx="9143999" cy="5143499"/>
          </a:xfrm>
          <a:prstGeom prst="rect">
            <a:avLst/>
          </a:prstGeom>
          <a:noFill/>
          <a:ln>
            <a:noFill/>
          </a:ln>
        </p:spPr>
      </p:pic>
      <p:sp>
        <p:nvSpPr>
          <p:cNvPr id="200" name="Shape 200"/>
          <p:cNvSpPr txBox="1">
            <a:spLocks noGrp="1"/>
          </p:cNvSpPr>
          <p:nvPr>
            <p:ph type="title"/>
          </p:nvPr>
        </p:nvSpPr>
        <p:spPr>
          <a:xfrm>
            <a:off x="311700" y="338825"/>
            <a:ext cx="8520600" cy="572700"/>
          </a:xfrm>
          <a:prstGeom prst="rect">
            <a:avLst/>
          </a:prstGeom>
        </p:spPr>
        <p:txBody>
          <a:bodyPr lIns="91425" tIns="91425" rIns="91425" bIns="91425" anchor="t" anchorCtr="0">
            <a:noAutofit/>
          </a:bodyPr>
          <a:lstStyle/>
          <a:p>
            <a:pPr lvl="0" rtl="0">
              <a:spcBef>
                <a:spcPts val="0"/>
              </a:spcBef>
              <a:buNone/>
            </a:pPr>
            <a:r>
              <a:rPr lang="en" sz="3000">
                <a:latin typeface="Metrophobic"/>
                <a:ea typeface="Metrophobic"/>
                <a:cs typeface="Metrophobic"/>
                <a:sym typeface="Metrophobic"/>
              </a:rPr>
              <a:t>Market Size</a:t>
            </a:r>
          </a:p>
        </p:txBody>
      </p:sp>
      <p:pic>
        <p:nvPicPr>
          <p:cNvPr id="201" name="Shape 201"/>
          <p:cNvPicPr preferRelativeResize="0"/>
          <p:nvPr/>
        </p:nvPicPr>
        <p:blipFill rotWithShape="1">
          <a:blip r:embed="rId4">
            <a:alphaModFix/>
          </a:blip>
          <a:srcRect t="-4047" r="-4047"/>
          <a:stretch/>
        </p:blipFill>
        <p:spPr>
          <a:xfrm>
            <a:off x="57762" y="1701549"/>
            <a:ext cx="4986637" cy="2997525"/>
          </a:xfrm>
          <a:prstGeom prst="rect">
            <a:avLst/>
          </a:prstGeom>
          <a:noFill/>
          <a:ln>
            <a:noFill/>
          </a:ln>
        </p:spPr>
      </p:pic>
      <p:sp>
        <p:nvSpPr>
          <p:cNvPr id="202" name="Shape 202"/>
          <p:cNvSpPr txBox="1"/>
          <p:nvPr/>
        </p:nvSpPr>
        <p:spPr>
          <a:xfrm>
            <a:off x="617050" y="4624000"/>
            <a:ext cx="8215200" cy="792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i="1">
                <a:solidFill>
                  <a:srgbClr val="FFFFFF"/>
                </a:solidFill>
              </a:rPr>
              <a:t>*Assume 2% penetration at year 1 and then 50% growth rate YOY for the next 4 years.</a:t>
            </a:r>
          </a:p>
        </p:txBody>
      </p:sp>
      <p:sp>
        <p:nvSpPr>
          <p:cNvPr id="203" name="Shape 203"/>
          <p:cNvSpPr txBox="1"/>
          <p:nvPr/>
        </p:nvSpPr>
        <p:spPr>
          <a:xfrm>
            <a:off x="311699" y="1143400"/>
            <a:ext cx="6233100" cy="6843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a:solidFill>
                  <a:srgbClr val="FFFFFF"/>
                </a:solidFill>
              </a:rPr>
              <a:t>373,000+ </a:t>
            </a:r>
            <a:r>
              <a:rPr lang="en" sz="1800">
                <a:solidFill>
                  <a:srgbClr val="FFFFFF"/>
                </a:solidFill>
              </a:rPr>
              <a:t>students in Ontario universities. </a:t>
            </a:r>
          </a:p>
          <a:p>
            <a:pPr lvl="0" rtl="0">
              <a:lnSpc>
                <a:spcPct val="115000"/>
              </a:lnSpc>
              <a:spcBef>
                <a:spcPts val="0"/>
              </a:spcBef>
              <a:spcAft>
                <a:spcPts val="1600"/>
              </a:spcAft>
              <a:buNone/>
            </a:pPr>
            <a:r>
              <a:rPr lang="en" sz="1800">
                <a:solidFill>
                  <a:srgbClr val="FFFFFF"/>
                </a:solidFill>
              </a:rPr>
              <a:t>37,000 users by Year 5</a:t>
            </a:r>
          </a:p>
        </p:txBody>
      </p:sp>
      <p:sp>
        <p:nvSpPr>
          <p:cNvPr id="204" name="Shape 204"/>
          <p:cNvSpPr txBox="1"/>
          <p:nvPr/>
        </p:nvSpPr>
        <p:spPr>
          <a:xfrm>
            <a:off x="5044400" y="1239675"/>
            <a:ext cx="4024800" cy="3515700"/>
          </a:xfrm>
          <a:prstGeom prst="rect">
            <a:avLst/>
          </a:prstGeom>
          <a:noFill/>
          <a:ln>
            <a:noFill/>
          </a:ln>
        </p:spPr>
        <p:txBody>
          <a:bodyPr lIns="91425" tIns="91425" rIns="91425" bIns="91425" anchor="t" anchorCtr="0">
            <a:noAutofit/>
          </a:bodyPr>
          <a:lstStyle/>
          <a:p>
            <a:pPr lvl="0" rtl="0">
              <a:spcBef>
                <a:spcPts val="0"/>
              </a:spcBef>
              <a:buNone/>
            </a:pPr>
            <a:r>
              <a:rPr lang="en">
                <a:solidFill>
                  <a:srgbClr val="3D85C6"/>
                </a:solidFill>
              </a:rPr>
              <a:t>Price Sensitive: </a:t>
            </a:r>
            <a:r>
              <a:rPr lang="en">
                <a:solidFill>
                  <a:srgbClr val="FFFFFF"/>
                </a:solidFill>
              </a:rPr>
              <a:t>They tend not to have a lot of income and will try to find the best price for products and services.</a:t>
            </a:r>
          </a:p>
          <a:p>
            <a:pPr lvl="0" rtl="0">
              <a:spcBef>
                <a:spcPts val="0"/>
              </a:spcBef>
              <a:buNone/>
            </a:pPr>
            <a:endParaRPr>
              <a:solidFill>
                <a:srgbClr val="FFFFFF"/>
              </a:solidFill>
            </a:endParaRPr>
          </a:p>
          <a:p>
            <a:pPr lvl="0" rtl="0">
              <a:spcBef>
                <a:spcPts val="0"/>
              </a:spcBef>
              <a:buNone/>
            </a:pPr>
            <a:r>
              <a:rPr lang="en">
                <a:solidFill>
                  <a:srgbClr val="3D85C6"/>
                </a:solidFill>
              </a:rPr>
              <a:t>Tech-Savvy: </a:t>
            </a:r>
            <a:r>
              <a:rPr lang="en">
                <a:solidFill>
                  <a:srgbClr val="FFFFFF"/>
                </a:solidFill>
              </a:rPr>
              <a:t>They understand how to navigate the web and are very engaged in social media..</a:t>
            </a:r>
          </a:p>
          <a:p>
            <a:pPr lvl="0" rtl="0">
              <a:spcBef>
                <a:spcPts val="0"/>
              </a:spcBef>
              <a:buNone/>
            </a:pPr>
            <a:endParaRPr>
              <a:solidFill>
                <a:srgbClr val="FFFFFF"/>
              </a:solidFill>
            </a:endParaRPr>
          </a:p>
          <a:p>
            <a:pPr lvl="0" rtl="0">
              <a:spcBef>
                <a:spcPts val="0"/>
              </a:spcBef>
              <a:buNone/>
            </a:pPr>
            <a:r>
              <a:rPr lang="en">
                <a:solidFill>
                  <a:srgbClr val="3D85C6"/>
                </a:solidFill>
              </a:rPr>
              <a:t>Connected: </a:t>
            </a:r>
            <a:r>
              <a:rPr lang="en">
                <a:solidFill>
                  <a:srgbClr val="FFFFFF"/>
                </a:solidFill>
              </a:rPr>
              <a:t>They are connected with their network at all times and are highly influenced by word of mouth and referrals.</a:t>
            </a:r>
          </a:p>
          <a:p>
            <a:pPr lvl="0" rtl="0">
              <a:spcBef>
                <a:spcPts val="0"/>
              </a:spcBef>
              <a:buNone/>
            </a:pPr>
            <a:endParaRPr>
              <a:solidFill>
                <a:srgbClr val="FFFFFF"/>
              </a:solidFill>
            </a:endParaRPr>
          </a:p>
          <a:p>
            <a:pPr lvl="0" rtl="0">
              <a:spcBef>
                <a:spcPts val="0"/>
              </a:spcBef>
              <a:buNone/>
            </a:pPr>
            <a:r>
              <a:rPr lang="en">
                <a:solidFill>
                  <a:srgbClr val="3D85C6"/>
                </a:solidFill>
              </a:rPr>
              <a:t>Impatient: </a:t>
            </a:r>
            <a:r>
              <a:rPr lang="en">
                <a:solidFill>
                  <a:srgbClr val="FFFFFF"/>
                </a:solidFill>
              </a:rPr>
              <a:t>They live in an instant gratification society expecting to easily find what they are looking for.</a:t>
            </a:r>
          </a:p>
        </p:txBody>
      </p:sp>
      <p:sp>
        <p:nvSpPr>
          <p:cNvPr id="205" name="Shape 205"/>
          <p:cNvSpPr txBox="1"/>
          <p:nvPr/>
        </p:nvSpPr>
        <p:spPr>
          <a:xfrm>
            <a:off x="5044400" y="493600"/>
            <a:ext cx="4024800" cy="649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2250">
                <a:solidFill>
                  <a:srgbClr val="FF6699"/>
                </a:solidFill>
                <a:latin typeface="Metrophobic"/>
                <a:ea typeface="Metrophobic"/>
                <a:cs typeface="Metrophobic"/>
                <a:sym typeface="Metrophobic"/>
              </a:rPr>
              <a:t>Target Consumer: </a:t>
            </a:r>
            <a:r>
              <a:rPr lang="en" sz="2100">
                <a:solidFill>
                  <a:srgbClr val="FF6699"/>
                </a:solidFill>
                <a:latin typeface="Metrophobic"/>
                <a:ea typeface="Metrophobic"/>
                <a:cs typeface="Metrophobic"/>
                <a:sym typeface="Metrophobic"/>
              </a:rPr>
              <a:t>Students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0" y="0"/>
            <a:ext cx="9143999" cy="5143499"/>
          </a:xfrm>
          <a:prstGeom prst="rect">
            <a:avLst/>
          </a:prstGeom>
          <a:noFill/>
          <a:ln>
            <a:noFill/>
          </a:ln>
        </p:spPr>
      </p:pic>
      <p:sp>
        <p:nvSpPr>
          <p:cNvPr id="211" name="Shape 2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Launch Strategy</a:t>
            </a:r>
          </a:p>
        </p:txBody>
      </p:sp>
      <p:sp>
        <p:nvSpPr>
          <p:cNvPr id="212" name="Shape 212"/>
          <p:cNvSpPr txBox="1">
            <a:spLocks noGrp="1"/>
          </p:cNvSpPr>
          <p:nvPr>
            <p:ph type="body" idx="1"/>
          </p:nvPr>
        </p:nvSpPr>
        <p:spPr>
          <a:xfrm>
            <a:off x="311700" y="1152475"/>
            <a:ext cx="7187700" cy="3416400"/>
          </a:xfrm>
          <a:prstGeom prst="rect">
            <a:avLst/>
          </a:prstGeom>
        </p:spPr>
        <p:txBody>
          <a:bodyPr lIns="91425" tIns="91425" rIns="91425" bIns="91425" anchor="t" anchorCtr="0">
            <a:noAutofit/>
          </a:bodyPr>
          <a:lstStyle/>
          <a:p>
            <a:pPr marL="457200" lvl="0" indent="-317500" rtl="0">
              <a:spcBef>
                <a:spcPts val="0"/>
              </a:spcBef>
              <a:buClr>
                <a:srgbClr val="FFFFFF"/>
              </a:buClr>
              <a:buSzPct val="100000"/>
              <a:buFont typeface="Metrophobic"/>
              <a:buAutoNum type="arabicPeriod"/>
            </a:pPr>
            <a:r>
              <a:rPr lang="en" sz="1400" u="sng">
                <a:solidFill>
                  <a:srgbClr val="FFFFFF"/>
                </a:solidFill>
                <a:latin typeface="Metrophobic"/>
                <a:ea typeface="Metrophobic"/>
                <a:cs typeface="Metrophobic"/>
                <a:sym typeface="Metrophobic"/>
              </a:rPr>
              <a:t>Generating Initial Content</a:t>
            </a:r>
          </a:p>
          <a:p>
            <a:pPr marL="914400" lvl="1" indent="-228600" rtl="0">
              <a:spcBef>
                <a:spcPts val="0"/>
              </a:spcBef>
              <a:buFont typeface="Metrophobic"/>
              <a:buAutoNum type="alphaLcPeriod"/>
            </a:pPr>
            <a:r>
              <a:rPr lang="en">
                <a:latin typeface="Metrophobic"/>
                <a:ea typeface="Metrophobic"/>
                <a:cs typeface="Metrophobic"/>
                <a:sym typeface="Metrophobic"/>
              </a:rPr>
              <a:t>Approach pre-existing sellers (i.e. housing companies, used textbook stores) to post on Orbit as free advertising</a:t>
            </a:r>
          </a:p>
          <a:p>
            <a:pPr marL="914400" lvl="1" indent="-228600" rtl="0">
              <a:spcBef>
                <a:spcPts val="0"/>
              </a:spcBef>
              <a:buFont typeface="Metrophobic"/>
              <a:buAutoNum type="alphaLcPeriod"/>
            </a:pPr>
            <a:r>
              <a:rPr lang="en">
                <a:latin typeface="Metrophobic"/>
                <a:ea typeface="Metrophobic"/>
                <a:cs typeface="Metrophobic"/>
                <a:sym typeface="Metrophobic"/>
              </a:rPr>
              <a:t>Approach frequent sellers &amp; posters in Facebook groups to post in the app </a:t>
            </a:r>
          </a:p>
          <a:p>
            <a:pPr marL="1371600" lvl="2" indent="-228600" rtl="0">
              <a:spcBef>
                <a:spcPts val="0"/>
              </a:spcBef>
              <a:buFont typeface="Metrophobic"/>
              <a:buAutoNum type="romanLcPeriod"/>
            </a:pPr>
            <a:r>
              <a:rPr lang="en">
                <a:latin typeface="Metrophobic"/>
                <a:ea typeface="Metrophobic"/>
                <a:cs typeface="Metrophobic"/>
                <a:sym typeface="Metrophobic"/>
              </a:rPr>
              <a:t>They will be offered free rewards (through points system - coming soon)</a:t>
            </a:r>
          </a:p>
          <a:p>
            <a:pPr marL="457200" lvl="0" indent="-317500" rtl="0">
              <a:spcBef>
                <a:spcPts val="0"/>
              </a:spcBef>
              <a:buClr>
                <a:srgbClr val="FFFFFF"/>
              </a:buClr>
              <a:buSzPct val="100000"/>
              <a:buFont typeface="Metrophobic"/>
              <a:buAutoNum type="arabicPeriod"/>
            </a:pPr>
            <a:r>
              <a:rPr lang="en" sz="1400" u="sng">
                <a:solidFill>
                  <a:srgbClr val="FFFFFF"/>
                </a:solidFill>
                <a:latin typeface="Metrophobic"/>
                <a:ea typeface="Metrophobic"/>
                <a:cs typeface="Metrophobic"/>
                <a:sym typeface="Metrophobic"/>
              </a:rPr>
              <a:t>Giveaways &amp; Promotions</a:t>
            </a:r>
          </a:p>
          <a:p>
            <a:pPr marL="914400" marR="0" lvl="1" indent="-228600" algn="l" rtl="0">
              <a:lnSpc>
                <a:spcPct val="115000"/>
              </a:lnSpc>
              <a:spcBef>
                <a:spcPts val="0"/>
              </a:spcBef>
              <a:spcAft>
                <a:spcPts val="1600"/>
              </a:spcAft>
              <a:buFont typeface="Metrophobic"/>
              <a:buAutoNum type="alphaLcPeriod"/>
            </a:pPr>
            <a:r>
              <a:rPr lang="en">
                <a:latin typeface="Metrophobic"/>
                <a:ea typeface="Metrophobic"/>
                <a:cs typeface="Metrophobic"/>
                <a:sym typeface="Metrophobic"/>
              </a:rPr>
              <a:t>Coupons (i.e. free car pool ride)</a:t>
            </a:r>
          </a:p>
          <a:p>
            <a:pPr marL="914400" marR="0" lvl="1" indent="-228600" algn="l" rtl="0">
              <a:lnSpc>
                <a:spcPct val="115000"/>
              </a:lnSpc>
              <a:spcBef>
                <a:spcPts val="0"/>
              </a:spcBef>
              <a:spcAft>
                <a:spcPts val="1600"/>
              </a:spcAft>
              <a:buFont typeface="Metrophobic"/>
              <a:buAutoNum type="alphaLcPeriod"/>
            </a:pPr>
            <a:r>
              <a:rPr lang="en">
                <a:latin typeface="Metrophobic"/>
                <a:ea typeface="Metrophobic"/>
                <a:cs typeface="Metrophobic"/>
                <a:sym typeface="Metrophobic"/>
              </a:rPr>
              <a:t>Perks (i.e. increase posting duration - past typical expiry date of 1 week)</a:t>
            </a:r>
          </a:p>
          <a:p>
            <a:pPr marL="914400" marR="0" lvl="1" indent="-228600" algn="l" rtl="0">
              <a:lnSpc>
                <a:spcPct val="115000"/>
              </a:lnSpc>
              <a:spcBef>
                <a:spcPts val="0"/>
              </a:spcBef>
              <a:spcAft>
                <a:spcPts val="1600"/>
              </a:spcAft>
              <a:buFont typeface="Metrophobic"/>
              <a:buAutoNum type="alphaLcPeriod"/>
            </a:pPr>
            <a:r>
              <a:rPr lang="en">
                <a:latin typeface="Metrophobic"/>
                <a:ea typeface="Metrophobic"/>
                <a:cs typeface="Metrophobic"/>
                <a:sym typeface="Metrophobic"/>
              </a:rPr>
              <a:t>Giveaways (i.e. every posting grants 1 entry into a raffle for a prize)</a:t>
            </a:r>
          </a:p>
          <a:p>
            <a:pPr marL="457200" lvl="0" indent="-317500" rtl="0">
              <a:spcBef>
                <a:spcPts val="0"/>
              </a:spcBef>
              <a:buClr>
                <a:srgbClr val="FFFFFF"/>
              </a:buClr>
              <a:buSzPct val="100000"/>
              <a:buFont typeface="Metrophobic"/>
              <a:buAutoNum type="arabicPeriod"/>
            </a:pPr>
            <a:r>
              <a:rPr lang="en" sz="1400" u="sng">
                <a:solidFill>
                  <a:srgbClr val="FFFFFF"/>
                </a:solidFill>
                <a:latin typeface="Metrophobic"/>
                <a:ea typeface="Metrophobic"/>
                <a:cs typeface="Metrophobic"/>
                <a:sym typeface="Metrophobic"/>
              </a:rPr>
              <a:t>Student Reps</a:t>
            </a:r>
          </a:p>
          <a:p>
            <a:pPr marL="914400" lvl="1" indent="-228600" rtl="0">
              <a:spcBef>
                <a:spcPts val="0"/>
              </a:spcBef>
              <a:buFont typeface="Metrophobic"/>
              <a:buAutoNum type="alphaLcPeriod"/>
            </a:pPr>
            <a:r>
              <a:rPr lang="en">
                <a:latin typeface="Metrophobic"/>
                <a:ea typeface="Metrophobic"/>
                <a:cs typeface="Metrophobic"/>
                <a:sym typeface="Metrophobic"/>
              </a:rPr>
              <a:t>Hire student reps for all major universities in Ontario for soft launch to facilitate 1 and 2</a:t>
            </a:r>
          </a:p>
          <a:p>
            <a:pPr lvl="0" rtl="0">
              <a:spcBef>
                <a:spcPts val="0"/>
              </a:spcBef>
              <a:buNone/>
            </a:pPr>
            <a:endParaRPr sz="1400">
              <a:latin typeface="Metrophobic"/>
              <a:ea typeface="Metrophobic"/>
              <a:cs typeface="Metrophobic"/>
              <a:sym typeface="Metrophobic"/>
            </a:endParaRPr>
          </a:p>
        </p:txBody>
      </p:sp>
      <p:pic>
        <p:nvPicPr>
          <p:cNvPr id="213" name="Shape 213"/>
          <p:cNvPicPr preferRelativeResize="0"/>
          <p:nvPr/>
        </p:nvPicPr>
        <p:blipFill>
          <a:blip r:embed="rId4">
            <a:alphaModFix/>
          </a:blip>
          <a:stretch>
            <a:fillRect/>
          </a:stretch>
        </p:blipFill>
        <p:spPr>
          <a:xfrm>
            <a:off x="7204225" y="3308103"/>
            <a:ext cx="1628075" cy="1492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0" y="0"/>
            <a:ext cx="9143999" cy="5143499"/>
          </a:xfrm>
          <a:prstGeom prst="rect">
            <a:avLst/>
          </a:prstGeom>
          <a:noFill/>
          <a:ln>
            <a:noFill/>
          </a:ln>
        </p:spPr>
      </p:pic>
      <p:sp>
        <p:nvSpPr>
          <p:cNvPr id="219" name="Shape 21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Software Development Tool Kit </a:t>
            </a:r>
          </a:p>
        </p:txBody>
      </p:sp>
      <p:sp>
        <p:nvSpPr>
          <p:cNvPr id="220" name="Shape 22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spcAft>
                <a:spcPts val="1000"/>
              </a:spcAft>
              <a:buFont typeface="Metrophobic"/>
              <a:buChar char="●"/>
            </a:pPr>
            <a:r>
              <a:rPr lang="en">
                <a:solidFill>
                  <a:srgbClr val="FFFFFF"/>
                </a:solidFill>
                <a:latin typeface="Metrophobic"/>
                <a:ea typeface="Metrophobic"/>
                <a:cs typeface="Metrophobic"/>
                <a:sym typeface="Metrophobic"/>
              </a:rPr>
              <a:t>Layout:</a:t>
            </a:r>
            <a:r>
              <a:rPr lang="en">
                <a:latin typeface="Metrophobic"/>
                <a:ea typeface="Metrophobic"/>
                <a:cs typeface="Metrophobic"/>
                <a:sym typeface="Metrophobic"/>
              </a:rPr>
              <a:t> Used Android Studio XML to create organized layouts that supports multiple phone screen sizes (support for tablet will come soon).</a:t>
            </a:r>
          </a:p>
          <a:p>
            <a:pPr marL="457200" lvl="0" indent="-228600" rtl="0">
              <a:spcBef>
                <a:spcPts val="0"/>
              </a:spcBef>
              <a:spcAft>
                <a:spcPts val="1000"/>
              </a:spcAft>
              <a:buFont typeface="Metrophobic"/>
              <a:buChar char="●"/>
            </a:pPr>
            <a:r>
              <a:rPr lang="en">
                <a:solidFill>
                  <a:srgbClr val="FFFFFF"/>
                </a:solidFill>
                <a:latin typeface="Metrophobic"/>
                <a:ea typeface="Metrophobic"/>
                <a:cs typeface="Metrophobic"/>
                <a:sym typeface="Metrophobic"/>
              </a:rPr>
              <a:t>Java:</a:t>
            </a:r>
            <a:r>
              <a:rPr lang="en">
                <a:latin typeface="Metrophobic"/>
                <a:ea typeface="Metrophobic"/>
                <a:cs typeface="Metrophobic"/>
                <a:sym typeface="Metrophobic"/>
              </a:rPr>
              <a:t> Implemented precise functions and executions with comprehensive functionalities. Established efficient connection to php side through the import of Android Volley library.</a:t>
            </a:r>
          </a:p>
          <a:p>
            <a:pPr marL="457200" lvl="0" indent="-228600" rtl="0">
              <a:spcBef>
                <a:spcPts val="0"/>
              </a:spcBef>
              <a:spcAft>
                <a:spcPts val="1000"/>
              </a:spcAft>
              <a:buFont typeface="Metrophobic"/>
              <a:buChar char="●"/>
            </a:pPr>
            <a:r>
              <a:rPr lang="en">
                <a:solidFill>
                  <a:srgbClr val="FFFFFF"/>
                </a:solidFill>
                <a:latin typeface="Metrophobic"/>
                <a:ea typeface="Metrophobic"/>
                <a:cs typeface="Metrophobic"/>
                <a:sym typeface="Metrophobic"/>
              </a:rPr>
              <a:t>PHP:</a:t>
            </a:r>
            <a:r>
              <a:rPr lang="en">
                <a:latin typeface="Metrophobic"/>
                <a:ea typeface="Metrophobic"/>
                <a:cs typeface="Metrophobic"/>
                <a:sym typeface="Metrophobic"/>
              </a:rPr>
              <a:t> PHP files are stored in digital ocean server, receiving data from Java files and connecting to online MySQL database.</a:t>
            </a:r>
          </a:p>
          <a:p>
            <a:pPr marL="457200" lvl="0" indent="-228600" rtl="0">
              <a:spcBef>
                <a:spcPts val="0"/>
              </a:spcBef>
              <a:spcAft>
                <a:spcPts val="1000"/>
              </a:spcAft>
              <a:buFont typeface="Metrophobic"/>
              <a:buChar char="●"/>
            </a:pPr>
            <a:r>
              <a:rPr lang="en">
                <a:solidFill>
                  <a:srgbClr val="FFFFFF"/>
                </a:solidFill>
                <a:latin typeface="Metrophobic"/>
                <a:ea typeface="Metrophobic"/>
                <a:cs typeface="Metrophobic"/>
                <a:sym typeface="Metrophobic"/>
              </a:rPr>
              <a:t>MySQL:</a:t>
            </a:r>
            <a:r>
              <a:rPr lang="en">
                <a:latin typeface="Metrophobic"/>
                <a:ea typeface="Metrophobic"/>
                <a:cs typeface="Metrophobic"/>
                <a:sym typeface="Metrophobic"/>
              </a:rPr>
              <a:t> Built strong database in MySQL, receiving data from Orbit App through PHP files and sending back response through JSON response.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0" y="0"/>
            <a:ext cx="9143999" cy="5143499"/>
          </a:xfrm>
          <a:prstGeom prst="rect">
            <a:avLst/>
          </a:prstGeom>
          <a:noFill/>
          <a:ln>
            <a:noFill/>
          </a:ln>
        </p:spPr>
      </p:pic>
      <p:sp>
        <p:nvSpPr>
          <p:cNvPr id="226" name="Shape 2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Value &amp; Monetization</a:t>
            </a:r>
          </a:p>
        </p:txBody>
      </p:sp>
      <p:sp>
        <p:nvSpPr>
          <p:cNvPr id="227" name="Shape 227"/>
          <p:cNvSpPr txBox="1"/>
          <p:nvPr/>
        </p:nvSpPr>
        <p:spPr>
          <a:xfrm>
            <a:off x="6274550" y="1123075"/>
            <a:ext cx="7723500" cy="9012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28" name="Shape 228"/>
          <p:cNvPicPr preferRelativeResize="0"/>
          <p:nvPr/>
        </p:nvPicPr>
        <p:blipFill>
          <a:blip r:embed="rId4">
            <a:alphaModFix/>
          </a:blip>
          <a:stretch>
            <a:fillRect/>
          </a:stretch>
        </p:blipFill>
        <p:spPr>
          <a:xfrm>
            <a:off x="326499" y="1072873"/>
            <a:ext cx="2165608" cy="3850000"/>
          </a:xfrm>
          <a:prstGeom prst="rect">
            <a:avLst/>
          </a:prstGeom>
          <a:noFill/>
          <a:ln>
            <a:noFill/>
          </a:ln>
        </p:spPr>
      </p:pic>
      <p:sp>
        <p:nvSpPr>
          <p:cNvPr id="229" name="Shape 229"/>
          <p:cNvSpPr txBox="1"/>
          <p:nvPr/>
        </p:nvSpPr>
        <p:spPr>
          <a:xfrm>
            <a:off x="5073825" y="806125"/>
            <a:ext cx="3870600" cy="1535100"/>
          </a:xfrm>
          <a:prstGeom prst="rect">
            <a:avLst/>
          </a:prstGeom>
          <a:solidFill>
            <a:srgbClr val="FC3768"/>
          </a:solidFill>
          <a:ln>
            <a:noFill/>
          </a:ln>
        </p:spPr>
        <p:txBody>
          <a:bodyPr lIns="91425" tIns="91425" rIns="91425" bIns="91425" anchor="t" anchorCtr="0">
            <a:noAutofit/>
          </a:bodyPr>
          <a:lstStyle/>
          <a:p>
            <a:pPr lvl="0" algn="l" rtl="0">
              <a:lnSpc>
                <a:spcPct val="115000"/>
              </a:lnSpc>
              <a:spcBef>
                <a:spcPts val="0"/>
              </a:spcBef>
              <a:spcAft>
                <a:spcPts val="1600"/>
              </a:spcAft>
              <a:buNone/>
            </a:pPr>
            <a:r>
              <a:rPr lang="en">
                <a:solidFill>
                  <a:srgbClr val="FFFFFF"/>
                </a:solidFill>
                <a:latin typeface="Metrophobic"/>
                <a:ea typeface="Metrophobic"/>
                <a:cs typeface="Metrophobic"/>
                <a:sym typeface="Metrophobic"/>
              </a:rPr>
              <a:t>Top Ads: Users pay to keep advertisements at the top of the page. These are not invasive and can be scrolled past. </a:t>
            </a:r>
          </a:p>
          <a:p>
            <a:pPr lvl="0" algn="l" rtl="0">
              <a:lnSpc>
                <a:spcPct val="115000"/>
              </a:lnSpc>
              <a:spcBef>
                <a:spcPts val="0"/>
              </a:spcBef>
              <a:spcAft>
                <a:spcPts val="1600"/>
              </a:spcAft>
              <a:buNone/>
            </a:pPr>
            <a:r>
              <a:rPr lang="en">
                <a:solidFill>
                  <a:srgbClr val="FFFFFF"/>
                </a:solidFill>
                <a:latin typeface="Metrophobic"/>
                <a:ea typeface="Metrophobic"/>
                <a:cs typeface="Metrophobic"/>
                <a:sym typeface="Metrophobic"/>
              </a:rPr>
              <a:t>Ads will be charged at $20 per 1000 impressions and $1.20 per click. </a:t>
            </a:r>
          </a:p>
        </p:txBody>
      </p:sp>
      <p:pic>
        <p:nvPicPr>
          <p:cNvPr id="230" name="Shape 230"/>
          <p:cNvPicPr preferRelativeResize="0"/>
          <p:nvPr/>
        </p:nvPicPr>
        <p:blipFill>
          <a:blip r:embed="rId5">
            <a:alphaModFix/>
          </a:blip>
          <a:stretch>
            <a:fillRect/>
          </a:stretch>
        </p:blipFill>
        <p:spPr>
          <a:xfrm>
            <a:off x="2553775" y="1072878"/>
            <a:ext cx="2165599" cy="3849996"/>
          </a:xfrm>
          <a:prstGeom prst="rect">
            <a:avLst/>
          </a:prstGeom>
          <a:noFill/>
          <a:ln>
            <a:noFill/>
          </a:ln>
        </p:spPr>
      </p:pic>
      <p:sp>
        <p:nvSpPr>
          <p:cNvPr id="231" name="Shape 231"/>
          <p:cNvSpPr txBox="1"/>
          <p:nvPr/>
        </p:nvSpPr>
        <p:spPr>
          <a:xfrm>
            <a:off x="5073825" y="2601175"/>
            <a:ext cx="3870600" cy="2321700"/>
          </a:xfrm>
          <a:prstGeom prst="rect">
            <a:avLst/>
          </a:prstGeom>
          <a:solidFill>
            <a:srgbClr val="FC3768"/>
          </a:solidFill>
          <a:ln>
            <a:noFill/>
          </a:ln>
        </p:spPr>
        <p:txBody>
          <a:bodyPr lIns="91425" tIns="91425" rIns="91425" bIns="91425" anchor="t" anchorCtr="0">
            <a:noAutofit/>
          </a:bodyPr>
          <a:lstStyle/>
          <a:p>
            <a:pPr lvl="0" algn="l" rtl="0">
              <a:lnSpc>
                <a:spcPct val="115000"/>
              </a:lnSpc>
              <a:spcBef>
                <a:spcPts val="0"/>
              </a:spcBef>
              <a:spcAft>
                <a:spcPts val="1600"/>
              </a:spcAft>
              <a:buNone/>
            </a:pPr>
            <a:r>
              <a:rPr lang="en">
                <a:solidFill>
                  <a:srgbClr val="FFFFFF"/>
                </a:solidFill>
                <a:latin typeface="Metrophobic"/>
                <a:ea typeface="Metrophobic"/>
                <a:cs typeface="Metrophobic"/>
                <a:sym typeface="Metrophobic"/>
              </a:rPr>
              <a:t>Verified Ads: Users pay to have an Orbit “verified” ad. This is done by Orbit inspecting the product or service that is being posted on the platform. This is a highly suggested feature for users posting ads that are high in monetary value.</a:t>
            </a:r>
          </a:p>
          <a:p>
            <a:pPr lvl="0" algn="l" rtl="0">
              <a:lnSpc>
                <a:spcPct val="115000"/>
              </a:lnSpc>
              <a:spcBef>
                <a:spcPts val="0"/>
              </a:spcBef>
              <a:spcAft>
                <a:spcPts val="1600"/>
              </a:spcAft>
              <a:buNone/>
            </a:pPr>
            <a:r>
              <a:rPr lang="en">
                <a:solidFill>
                  <a:srgbClr val="FFFFFF"/>
                </a:solidFill>
                <a:latin typeface="Metrophobic"/>
                <a:ea typeface="Metrophobic"/>
                <a:cs typeface="Metrophobic"/>
                <a:sym typeface="Metrophobic"/>
              </a:rPr>
              <a:t>Verifications will be charged at 5% of the monetary value of the posting.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36" name="Shape 236"/>
          <p:cNvPicPr preferRelativeResize="0"/>
          <p:nvPr/>
        </p:nvPicPr>
        <p:blipFill>
          <a:blip r:embed="rId3">
            <a:alphaModFix/>
          </a:blip>
          <a:stretch>
            <a:fillRect/>
          </a:stretch>
        </p:blipFill>
        <p:spPr>
          <a:xfrm>
            <a:off x="0" y="0"/>
            <a:ext cx="9143999" cy="5143499"/>
          </a:xfrm>
          <a:prstGeom prst="rect">
            <a:avLst/>
          </a:prstGeom>
          <a:noFill/>
          <a:ln>
            <a:noFill/>
          </a:ln>
        </p:spPr>
      </p:pic>
      <p:sp>
        <p:nvSpPr>
          <p:cNvPr id="237" name="Shape 23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Metrics to Measure Success</a:t>
            </a:r>
          </a:p>
        </p:txBody>
      </p:sp>
      <p:sp>
        <p:nvSpPr>
          <p:cNvPr id="238" name="Shape 23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200">
                <a:solidFill>
                  <a:srgbClr val="FFFFFF"/>
                </a:solidFill>
                <a:latin typeface="Metrophobic"/>
                <a:ea typeface="Metrophobic"/>
                <a:cs typeface="Metrophobic"/>
                <a:sym typeface="Metrophobic"/>
              </a:rPr>
              <a:t>Number of downloads: </a:t>
            </a:r>
            <a:r>
              <a:rPr lang="en" sz="1200">
                <a:latin typeface="Metrophobic"/>
                <a:ea typeface="Metrophobic"/>
                <a:cs typeface="Metrophobic"/>
                <a:sym typeface="Metrophobic"/>
              </a:rPr>
              <a:t>Obtaining a large number of downloads is the first step for an app to reach its goals. This shows how many users are engaging with the app.</a:t>
            </a:r>
          </a:p>
          <a:p>
            <a:pPr lvl="0" rtl="0">
              <a:spcBef>
                <a:spcPts val="0"/>
              </a:spcBef>
              <a:buNone/>
            </a:pPr>
            <a:r>
              <a:rPr lang="en" sz="1200">
                <a:solidFill>
                  <a:srgbClr val="FFFFFF"/>
                </a:solidFill>
                <a:latin typeface="Metrophobic"/>
                <a:ea typeface="Metrophobic"/>
                <a:cs typeface="Metrophobic"/>
                <a:sym typeface="Metrophobic"/>
              </a:rPr>
              <a:t>Number of active users:</a:t>
            </a:r>
            <a:r>
              <a:rPr lang="en" sz="1200">
                <a:solidFill>
                  <a:srgbClr val="D9D9D9"/>
                </a:solidFill>
                <a:latin typeface="Metrophobic"/>
                <a:ea typeface="Metrophobic"/>
                <a:cs typeface="Metrophobic"/>
                <a:sym typeface="Metrophobic"/>
              </a:rPr>
              <a:t> </a:t>
            </a:r>
            <a:r>
              <a:rPr lang="en" sz="1200">
                <a:solidFill>
                  <a:srgbClr val="B7B7B7"/>
                </a:solidFill>
                <a:latin typeface="Metrophobic"/>
                <a:ea typeface="Metrophobic"/>
                <a:cs typeface="Metrophobic"/>
                <a:sym typeface="Metrophobic"/>
              </a:rPr>
              <a:t>8</a:t>
            </a:r>
            <a:r>
              <a:rPr lang="en" sz="1200">
                <a:latin typeface="Metrophobic"/>
                <a:ea typeface="Metrophobic"/>
                <a:cs typeface="Metrophobic"/>
                <a:sym typeface="Metrophobic"/>
              </a:rPr>
              <a:t>0% of apps developed are used just once and never used again by a user. Thus, it is important for the team to track the number of active users to determine how to better retain users.</a:t>
            </a:r>
          </a:p>
          <a:p>
            <a:pPr lvl="0" rtl="0">
              <a:spcBef>
                <a:spcPts val="0"/>
              </a:spcBef>
              <a:buNone/>
            </a:pPr>
            <a:r>
              <a:rPr lang="en" sz="1200">
                <a:solidFill>
                  <a:srgbClr val="FFFFFF"/>
                </a:solidFill>
                <a:latin typeface="Metrophobic"/>
                <a:ea typeface="Metrophobic"/>
                <a:cs typeface="Metrophobic"/>
                <a:sym typeface="Metrophobic"/>
              </a:rPr>
              <a:t>Number of posts per day:</a:t>
            </a:r>
            <a:r>
              <a:rPr lang="en" sz="1200">
                <a:latin typeface="Metrophobic"/>
                <a:ea typeface="Metrophobic"/>
                <a:cs typeface="Metrophobic"/>
                <a:sym typeface="Metrophobic"/>
              </a:rPr>
              <a:t> This is an important metric to determine whether or not Orbit has enough users generating content on the app.</a:t>
            </a:r>
          </a:p>
          <a:p>
            <a:pPr lvl="0" rtl="0">
              <a:spcBef>
                <a:spcPts val="0"/>
              </a:spcBef>
              <a:buNone/>
            </a:pPr>
            <a:r>
              <a:rPr lang="en" sz="1200">
                <a:solidFill>
                  <a:srgbClr val="FFFFFF"/>
                </a:solidFill>
                <a:latin typeface="Metrophobic"/>
                <a:ea typeface="Metrophobic"/>
                <a:cs typeface="Metrophobic"/>
                <a:sym typeface="Metrophobic"/>
              </a:rPr>
              <a:t>Number of transactions: </a:t>
            </a:r>
            <a:r>
              <a:rPr lang="en" sz="1200">
                <a:latin typeface="Metrophobic"/>
                <a:ea typeface="Metrophobic"/>
                <a:cs typeface="Metrophobic"/>
                <a:sym typeface="Metrophobic"/>
              </a:rPr>
              <a:t>Orbit facilitates the exchange between different parties so it is important that transactions are occurring. </a:t>
            </a:r>
          </a:p>
          <a:p>
            <a:pPr lvl="0" rtl="0">
              <a:spcBef>
                <a:spcPts val="0"/>
              </a:spcBef>
              <a:buNone/>
            </a:pPr>
            <a:r>
              <a:rPr lang="en" sz="1200">
                <a:solidFill>
                  <a:srgbClr val="FFFFFF"/>
                </a:solidFill>
                <a:latin typeface="Metrophobic"/>
                <a:ea typeface="Metrophobic"/>
                <a:cs typeface="Metrophobic"/>
                <a:sym typeface="Metrophobic"/>
              </a:rPr>
              <a:t>Revenue generated:</a:t>
            </a:r>
            <a:r>
              <a:rPr lang="en" sz="1200">
                <a:latin typeface="Metrophobic"/>
                <a:ea typeface="Metrophobic"/>
                <a:cs typeface="Metrophobic"/>
                <a:sym typeface="Metrophobic"/>
              </a:rPr>
              <a:t> It is important for the app to be able to generate revenue through its monetization features. </a:t>
            </a:r>
          </a:p>
          <a:p>
            <a:pPr lvl="0" rtl="0">
              <a:spcBef>
                <a:spcPts val="0"/>
              </a:spcBef>
              <a:buNone/>
            </a:pPr>
            <a:r>
              <a:rPr lang="en" sz="1200" i="1">
                <a:latin typeface="Metrophobic"/>
                <a:ea typeface="Metrophobic"/>
                <a:cs typeface="Metrophobic"/>
                <a:sym typeface="Metrophobic"/>
              </a:rPr>
              <a:t>A combination of all these metrics determine the health of the app and can help increase the success of the app.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0" y="0"/>
            <a:ext cx="9143999" cy="5143499"/>
          </a:xfrm>
          <a:prstGeom prst="rect">
            <a:avLst/>
          </a:prstGeom>
          <a:noFill/>
          <a:ln>
            <a:noFill/>
          </a:ln>
        </p:spPr>
      </p:pic>
      <p:sp>
        <p:nvSpPr>
          <p:cNvPr id="244" name="Shape 24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Risks &amp; Mitigations (Our Solutions)</a:t>
            </a:r>
          </a:p>
        </p:txBody>
      </p:sp>
      <p:sp>
        <p:nvSpPr>
          <p:cNvPr id="245" name="Shape 24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r>
              <a:rPr lang="en" sz="1400">
                <a:solidFill>
                  <a:srgbClr val="EFEFEF"/>
                </a:solidFill>
                <a:latin typeface="Metrophobic"/>
                <a:ea typeface="Metrophobic"/>
                <a:cs typeface="Metrophobic"/>
                <a:sym typeface="Metrophobic"/>
              </a:rPr>
              <a:t>Risk:</a:t>
            </a:r>
            <a:r>
              <a:rPr lang="en" sz="1400">
                <a:latin typeface="Metrophobic"/>
                <a:ea typeface="Metrophobic"/>
                <a:cs typeface="Metrophobic"/>
                <a:sym typeface="Metrophobic"/>
              </a:rPr>
              <a:t> It may take time for students to adopt this new platform.</a:t>
            </a:r>
          </a:p>
          <a:p>
            <a:pPr lvl="0" rtl="0">
              <a:spcBef>
                <a:spcPts val="0"/>
              </a:spcBef>
              <a:buNone/>
            </a:pPr>
            <a:r>
              <a:rPr lang="en" sz="1400">
                <a:solidFill>
                  <a:srgbClr val="FFFFFF"/>
                </a:solidFill>
                <a:latin typeface="Metrophobic"/>
                <a:ea typeface="Metrophobic"/>
                <a:cs typeface="Metrophobic"/>
                <a:sym typeface="Metrophobic"/>
              </a:rPr>
              <a:t>Mitigation: </a:t>
            </a:r>
            <a:r>
              <a:rPr lang="en" sz="1400">
                <a:latin typeface="Metrophobic"/>
                <a:ea typeface="Metrophobic"/>
                <a:cs typeface="Metrophobic"/>
                <a:sym typeface="Metrophobic"/>
              </a:rPr>
              <a:t>We have developed a set of Launch strategies. The implementation process will first focus on major universities where we will attract a stable consumer base and then expand to other universities.</a:t>
            </a:r>
          </a:p>
          <a:p>
            <a:pPr lvl="0" rtl="0">
              <a:spcBef>
                <a:spcPts val="0"/>
              </a:spcBef>
              <a:buNone/>
            </a:pPr>
            <a:r>
              <a:rPr lang="en" sz="1400">
                <a:solidFill>
                  <a:srgbClr val="EFEFEF"/>
                </a:solidFill>
                <a:latin typeface="Metrophobic"/>
                <a:ea typeface="Metrophobic"/>
                <a:cs typeface="Metrophobic"/>
                <a:sym typeface="Metrophobic"/>
              </a:rPr>
              <a:t>Risk: </a:t>
            </a:r>
            <a:r>
              <a:rPr lang="en" sz="1400">
                <a:latin typeface="Metrophobic"/>
                <a:ea typeface="Metrophobic"/>
                <a:cs typeface="Metrophobic"/>
                <a:sym typeface="Metrophobic"/>
              </a:rPr>
              <a:t>Lack of content on our platform to start and may deter away users.</a:t>
            </a:r>
          </a:p>
          <a:p>
            <a:pPr lvl="0" rtl="0">
              <a:spcBef>
                <a:spcPts val="0"/>
              </a:spcBef>
              <a:buNone/>
            </a:pPr>
            <a:r>
              <a:rPr lang="en" sz="1400">
                <a:solidFill>
                  <a:srgbClr val="FFFFFF"/>
                </a:solidFill>
                <a:latin typeface="Metrophobic"/>
                <a:ea typeface="Metrophobic"/>
                <a:cs typeface="Metrophobic"/>
                <a:sym typeface="Metrophobic"/>
              </a:rPr>
              <a:t>Mitigation:</a:t>
            </a:r>
            <a:r>
              <a:rPr lang="en" sz="1400">
                <a:latin typeface="Metrophobic"/>
                <a:ea typeface="Metrophobic"/>
                <a:cs typeface="Metrophobic"/>
                <a:sym typeface="Metrophobic"/>
              </a:rPr>
              <a:t> We will not launch the application until we have a steady feed of classifieds on our app. We will also reach out to other platforms such as the different Facebook groups for potential partnership in sharing APIs. </a:t>
            </a:r>
          </a:p>
          <a:p>
            <a:pPr lvl="0" rtl="0">
              <a:spcBef>
                <a:spcPts val="0"/>
              </a:spcBef>
              <a:buNone/>
            </a:pPr>
            <a:r>
              <a:rPr lang="en" sz="1400">
                <a:solidFill>
                  <a:srgbClr val="EFEFEF"/>
                </a:solidFill>
                <a:latin typeface="Metrophobic"/>
                <a:ea typeface="Metrophobic"/>
                <a:cs typeface="Metrophobic"/>
                <a:sym typeface="Metrophobic"/>
              </a:rPr>
              <a:t>Risk: </a:t>
            </a:r>
            <a:r>
              <a:rPr lang="en" sz="1400">
                <a:latin typeface="Metrophobic"/>
                <a:ea typeface="Metrophobic"/>
                <a:cs typeface="Metrophobic"/>
                <a:sym typeface="Metrophobic"/>
              </a:rPr>
              <a:t>The app may get many download hits, but users may not be active.</a:t>
            </a:r>
          </a:p>
          <a:p>
            <a:pPr lvl="0" rtl="0">
              <a:spcBef>
                <a:spcPts val="0"/>
              </a:spcBef>
              <a:buNone/>
            </a:pPr>
            <a:r>
              <a:rPr lang="en" sz="1400">
                <a:solidFill>
                  <a:srgbClr val="FFFFFF"/>
                </a:solidFill>
                <a:latin typeface="Metrophobic"/>
                <a:ea typeface="Metrophobic"/>
                <a:cs typeface="Metrophobic"/>
                <a:sym typeface="Metrophobic"/>
              </a:rPr>
              <a:t>Mitigation:</a:t>
            </a:r>
            <a:r>
              <a:rPr lang="en" sz="1400">
                <a:latin typeface="Metrophobic"/>
                <a:ea typeface="Metrophobic"/>
                <a:cs typeface="Metrophobic"/>
                <a:sym typeface="Metrophobic"/>
              </a:rPr>
              <a:t> By tracking the number of active users over time, it will allow Orbit to be aware of the user retention rate and help Orbit better understand what features can retain users.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a:blip r:embed="rId3">
            <a:alphaModFix/>
          </a:blip>
          <a:stretch>
            <a:fillRect/>
          </a:stretch>
        </p:blipFill>
        <p:spPr>
          <a:xfrm>
            <a:off x="0" y="0"/>
            <a:ext cx="9143999" cy="5143499"/>
          </a:xfrm>
          <a:prstGeom prst="rect">
            <a:avLst/>
          </a:prstGeom>
          <a:noFill/>
          <a:ln>
            <a:noFill/>
          </a:ln>
        </p:spPr>
      </p:pic>
      <p:sp>
        <p:nvSpPr>
          <p:cNvPr id="251" name="Shape 2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Gamification (Out of Scope)</a:t>
            </a:r>
          </a:p>
        </p:txBody>
      </p:sp>
      <p:sp>
        <p:nvSpPr>
          <p:cNvPr id="252" name="Shape 252"/>
          <p:cNvSpPr txBox="1">
            <a:spLocks noGrp="1"/>
          </p:cNvSpPr>
          <p:nvPr>
            <p:ph type="body" idx="1"/>
          </p:nvPr>
        </p:nvSpPr>
        <p:spPr>
          <a:xfrm>
            <a:off x="311700" y="1152475"/>
            <a:ext cx="5191200" cy="3416400"/>
          </a:xfrm>
          <a:prstGeom prst="rect">
            <a:avLst/>
          </a:prstGeom>
        </p:spPr>
        <p:txBody>
          <a:bodyPr lIns="91425" tIns="91425" rIns="91425" bIns="91425" anchor="t" anchorCtr="0">
            <a:noAutofit/>
          </a:bodyPr>
          <a:lstStyle/>
          <a:p>
            <a:pPr marL="457200" lvl="0" indent="-317500" rtl="0">
              <a:lnSpc>
                <a:spcPct val="115000"/>
              </a:lnSpc>
              <a:spcBef>
                <a:spcPts val="0"/>
              </a:spcBef>
              <a:spcAft>
                <a:spcPts val="1000"/>
              </a:spcAft>
              <a:buSzPct val="100000"/>
              <a:buFont typeface="Metrophobic"/>
            </a:pPr>
            <a:r>
              <a:rPr lang="en" sz="1400">
                <a:latin typeface="Metrophobic"/>
                <a:ea typeface="Metrophobic"/>
                <a:cs typeface="Metrophobic"/>
                <a:sym typeface="Metrophobic"/>
              </a:rPr>
              <a:t>***Out of scope for now*** can possibly make it for round 2</a:t>
            </a:r>
          </a:p>
          <a:p>
            <a:pPr marL="457200" lvl="0" indent="-317500" rtl="0">
              <a:lnSpc>
                <a:spcPct val="115000"/>
              </a:lnSpc>
              <a:spcBef>
                <a:spcPts val="0"/>
              </a:spcBef>
              <a:spcAft>
                <a:spcPts val="1000"/>
              </a:spcAft>
              <a:buSzPct val="100000"/>
              <a:buFont typeface="Metrophobic"/>
            </a:pPr>
            <a:r>
              <a:rPr lang="en" sz="1400">
                <a:latin typeface="Metrophobic"/>
                <a:ea typeface="Metrophobic"/>
                <a:cs typeface="Metrophobic"/>
                <a:sym typeface="Metrophobic"/>
              </a:rPr>
              <a:t>Gamification drives social engagement, users will refer friends for points, etc.</a:t>
            </a:r>
          </a:p>
          <a:p>
            <a:pPr marL="457200" lvl="0" indent="-317500" rtl="0">
              <a:spcBef>
                <a:spcPts val="0"/>
              </a:spcBef>
              <a:spcAft>
                <a:spcPts val="1000"/>
              </a:spcAft>
              <a:buSzPct val="100000"/>
              <a:buFont typeface="Metrophobic"/>
            </a:pPr>
            <a:r>
              <a:rPr lang="en" sz="1400">
                <a:latin typeface="Metrophobic"/>
                <a:ea typeface="Metrophobic"/>
                <a:cs typeface="Metrophobic"/>
                <a:sym typeface="Metrophobic"/>
              </a:rPr>
              <a:t>Rewards users when they perform actions that benefit the app (i.e. in app transactions, new postings, etc). Encourage them to use the app over our competitors.</a:t>
            </a:r>
          </a:p>
          <a:p>
            <a:pPr marL="457200" lvl="0" indent="-317500" rtl="0">
              <a:spcBef>
                <a:spcPts val="0"/>
              </a:spcBef>
              <a:spcAft>
                <a:spcPts val="1000"/>
              </a:spcAft>
              <a:buSzPct val="100000"/>
              <a:buFont typeface="Metrophobic"/>
            </a:pPr>
            <a:r>
              <a:rPr lang="en" sz="1400">
                <a:latin typeface="Metrophobic"/>
                <a:ea typeface="Metrophobic"/>
                <a:cs typeface="Metrophobic"/>
                <a:sym typeface="Metrophobic"/>
              </a:rPr>
              <a:t>Promotions &amp; coupons are awarded to users through badges and rewards (i.e. 1 free car pool ride after posting 10 times in the carpool board)</a:t>
            </a:r>
          </a:p>
          <a:p>
            <a:pPr marL="457200" lvl="0" indent="-317500" rtl="0">
              <a:spcBef>
                <a:spcPts val="0"/>
              </a:spcBef>
              <a:spcAft>
                <a:spcPts val="1000"/>
              </a:spcAft>
              <a:buSzPct val="100000"/>
              <a:buFont typeface="Metrophobic"/>
            </a:pPr>
            <a:r>
              <a:rPr lang="en" sz="1400">
                <a:latin typeface="Metrophobic"/>
                <a:ea typeface="Metrophobic"/>
                <a:cs typeface="Metrophobic"/>
                <a:sym typeface="Metrophobic"/>
              </a:rPr>
              <a:t>Tracking points and earning badges will be fun. Users can compete with friends.</a:t>
            </a:r>
          </a:p>
          <a:p>
            <a:pPr lvl="0" rtl="0">
              <a:spcBef>
                <a:spcPts val="0"/>
              </a:spcBef>
              <a:buNone/>
            </a:pPr>
            <a:endParaRPr sz="1400">
              <a:latin typeface="Metrophobic"/>
              <a:ea typeface="Metrophobic"/>
              <a:cs typeface="Metrophobic"/>
              <a:sym typeface="Metrophobic"/>
            </a:endParaRPr>
          </a:p>
        </p:txBody>
      </p:sp>
      <p:pic>
        <p:nvPicPr>
          <p:cNvPr id="253" name="Shape 253"/>
          <p:cNvPicPr preferRelativeResize="0"/>
          <p:nvPr/>
        </p:nvPicPr>
        <p:blipFill rotWithShape="1">
          <a:blip r:embed="rId4">
            <a:alphaModFix/>
          </a:blip>
          <a:srcRect l="8788" t="6828" r="53167" b="6837"/>
          <a:stretch/>
        </p:blipFill>
        <p:spPr>
          <a:xfrm>
            <a:off x="5765200" y="1017725"/>
            <a:ext cx="2225375" cy="3787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Shape 258"/>
          <p:cNvPicPr preferRelativeResize="0"/>
          <p:nvPr/>
        </p:nvPicPr>
        <p:blipFill>
          <a:blip r:embed="rId3">
            <a:alphaModFix/>
          </a:blip>
          <a:stretch>
            <a:fillRect/>
          </a:stretch>
        </p:blipFill>
        <p:spPr>
          <a:xfrm>
            <a:off x="0" y="0"/>
            <a:ext cx="9143999" cy="5143499"/>
          </a:xfrm>
          <a:prstGeom prst="rect">
            <a:avLst/>
          </a:prstGeom>
          <a:noFill/>
          <a:ln>
            <a:noFill/>
          </a:ln>
        </p:spPr>
      </p:pic>
      <p:sp>
        <p:nvSpPr>
          <p:cNvPr id="259" name="Shape 2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In App Purchases (Out of Scope)</a:t>
            </a:r>
          </a:p>
          <a:p>
            <a:pPr lvl="0" rtl="0">
              <a:spcBef>
                <a:spcPts val="0"/>
              </a:spcBef>
              <a:buNone/>
            </a:pPr>
            <a:endParaRPr>
              <a:latin typeface="Metrophobic"/>
              <a:ea typeface="Metrophobic"/>
              <a:cs typeface="Metrophobic"/>
              <a:sym typeface="Metrophobic"/>
            </a:endParaRPr>
          </a:p>
        </p:txBody>
      </p:sp>
      <p:sp>
        <p:nvSpPr>
          <p:cNvPr id="260" name="Shape 260"/>
          <p:cNvSpPr txBox="1"/>
          <p:nvPr/>
        </p:nvSpPr>
        <p:spPr>
          <a:xfrm>
            <a:off x="5820600" y="2530325"/>
            <a:ext cx="3011700" cy="1191300"/>
          </a:xfrm>
          <a:prstGeom prst="rect">
            <a:avLst/>
          </a:prstGeom>
          <a:solidFill>
            <a:srgbClr val="FC3768"/>
          </a:solidFill>
          <a:ln>
            <a:noFill/>
          </a:ln>
        </p:spPr>
        <p:txBody>
          <a:bodyPr lIns="91425" tIns="91425" rIns="91425" bIns="91425" anchor="t" anchorCtr="0">
            <a:noAutofit/>
          </a:bodyPr>
          <a:lstStyle/>
          <a:p>
            <a:pPr lvl="0" rtl="0">
              <a:lnSpc>
                <a:spcPct val="115000"/>
              </a:lnSpc>
              <a:spcBef>
                <a:spcPts val="0"/>
              </a:spcBef>
              <a:spcAft>
                <a:spcPts val="1600"/>
              </a:spcAft>
              <a:buNone/>
            </a:pPr>
            <a:r>
              <a:rPr lang="en">
                <a:solidFill>
                  <a:srgbClr val="FFFFFF"/>
                </a:solidFill>
                <a:latin typeface="Metrophobic"/>
                <a:ea typeface="Metrophobic"/>
                <a:cs typeface="Metrophobic"/>
                <a:sym typeface="Metrophobic"/>
              </a:rPr>
              <a:t>Users can set up a method of payment for in-app purchases where payment goes directly to seller.</a:t>
            </a:r>
          </a:p>
        </p:txBody>
      </p:sp>
      <p:pic>
        <p:nvPicPr>
          <p:cNvPr id="261" name="Shape 261"/>
          <p:cNvPicPr preferRelativeResize="0"/>
          <p:nvPr/>
        </p:nvPicPr>
        <p:blipFill>
          <a:blip r:embed="rId4">
            <a:alphaModFix/>
          </a:blip>
          <a:stretch>
            <a:fillRect/>
          </a:stretch>
        </p:blipFill>
        <p:spPr>
          <a:xfrm>
            <a:off x="3136425" y="1123075"/>
            <a:ext cx="2165599" cy="3849971"/>
          </a:xfrm>
          <a:prstGeom prst="rect">
            <a:avLst/>
          </a:prstGeom>
          <a:noFill/>
          <a:ln>
            <a:noFill/>
          </a:ln>
        </p:spPr>
      </p:pic>
      <p:pic>
        <p:nvPicPr>
          <p:cNvPr id="262" name="Shape 262"/>
          <p:cNvPicPr preferRelativeResize="0"/>
          <p:nvPr/>
        </p:nvPicPr>
        <p:blipFill>
          <a:blip r:embed="rId5">
            <a:alphaModFix/>
          </a:blip>
          <a:stretch>
            <a:fillRect/>
          </a:stretch>
        </p:blipFill>
        <p:spPr>
          <a:xfrm>
            <a:off x="701900" y="1123074"/>
            <a:ext cx="2121775" cy="3849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alphaModFix/>
          </a:blip>
          <a:stretch>
            <a:fillRect/>
          </a:stretch>
        </p:blipFill>
        <p:spPr>
          <a:xfrm>
            <a:off x="0" y="0"/>
            <a:ext cx="9143999" cy="5143499"/>
          </a:xfrm>
          <a:prstGeom prst="rect">
            <a:avLst/>
          </a:prstGeom>
          <a:noFill/>
          <a:ln>
            <a:noFill/>
          </a:ln>
        </p:spPr>
      </p:pic>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The Orbit Team</a:t>
            </a:r>
          </a:p>
        </p:txBody>
      </p:sp>
      <p:pic>
        <p:nvPicPr>
          <p:cNvPr id="63" name="Shape 63"/>
          <p:cNvPicPr preferRelativeResize="0"/>
          <p:nvPr/>
        </p:nvPicPr>
        <p:blipFill>
          <a:blip r:embed="rId4">
            <a:alphaModFix/>
          </a:blip>
          <a:stretch>
            <a:fillRect/>
          </a:stretch>
        </p:blipFill>
        <p:spPr>
          <a:xfrm>
            <a:off x="609500" y="1152475"/>
            <a:ext cx="1857725" cy="1857725"/>
          </a:xfrm>
          <a:prstGeom prst="rect">
            <a:avLst/>
          </a:prstGeom>
          <a:noFill/>
          <a:ln>
            <a:noFill/>
          </a:ln>
        </p:spPr>
      </p:pic>
      <p:pic>
        <p:nvPicPr>
          <p:cNvPr id="64" name="Shape 64"/>
          <p:cNvPicPr preferRelativeResize="0"/>
          <p:nvPr/>
        </p:nvPicPr>
        <p:blipFill>
          <a:blip r:embed="rId5">
            <a:alphaModFix/>
          </a:blip>
          <a:stretch>
            <a:fillRect/>
          </a:stretch>
        </p:blipFill>
        <p:spPr>
          <a:xfrm>
            <a:off x="3444976" y="1152474"/>
            <a:ext cx="1857724" cy="1857724"/>
          </a:xfrm>
          <a:prstGeom prst="rect">
            <a:avLst/>
          </a:prstGeom>
          <a:noFill/>
          <a:ln>
            <a:noFill/>
          </a:ln>
        </p:spPr>
      </p:pic>
      <p:pic>
        <p:nvPicPr>
          <p:cNvPr id="65" name="Shape 65"/>
          <p:cNvPicPr preferRelativeResize="0"/>
          <p:nvPr/>
        </p:nvPicPr>
        <p:blipFill>
          <a:blip r:embed="rId6">
            <a:alphaModFix/>
          </a:blip>
          <a:stretch>
            <a:fillRect/>
          </a:stretch>
        </p:blipFill>
        <p:spPr>
          <a:xfrm>
            <a:off x="6280450" y="1136886"/>
            <a:ext cx="1857725" cy="1888899"/>
          </a:xfrm>
          <a:prstGeom prst="rect">
            <a:avLst/>
          </a:prstGeom>
          <a:noFill/>
          <a:ln>
            <a:noFill/>
          </a:ln>
        </p:spPr>
      </p:pic>
      <p:sp>
        <p:nvSpPr>
          <p:cNvPr id="66" name="Shape 66"/>
          <p:cNvSpPr txBox="1"/>
          <p:nvPr/>
        </p:nvSpPr>
        <p:spPr>
          <a:xfrm>
            <a:off x="524812" y="3352125"/>
            <a:ext cx="2027100" cy="14559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67" name="Shape 67"/>
          <p:cNvSpPr txBox="1"/>
          <p:nvPr/>
        </p:nvSpPr>
        <p:spPr>
          <a:xfrm>
            <a:off x="524800" y="3239800"/>
            <a:ext cx="2027100" cy="1455900"/>
          </a:xfrm>
          <a:prstGeom prst="rect">
            <a:avLst/>
          </a:prstGeom>
          <a:noFill/>
          <a:ln>
            <a:noFill/>
          </a:ln>
        </p:spPr>
        <p:txBody>
          <a:bodyPr lIns="91425" tIns="91425" rIns="91425" bIns="91425" anchor="t" anchorCtr="0">
            <a:noAutofit/>
          </a:bodyPr>
          <a:lstStyle/>
          <a:p>
            <a:pPr lvl="0" rtl="0">
              <a:spcBef>
                <a:spcPts val="0"/>
              </a:spcBef>
              <a:buNone/>
            </a:pPr>
            <a:r>
              <a:rPr lang="en" b="1" u="sng">
                <a:solidFill>
                  <a:srgbClr val="FFFFFF"/>
                </a:solidFill>
                <a:latin typeface="Metrophobic"/>
                <a:ea typeface="Metrophobic"/>
                <a:cs typeface="Metrophobic"/>
                <a:sym typeface="Metrophobic"/>
              </a:rPr>
              <a:t>DESIGNER  </a:t>
            </a:r>
            <a:r>
              <a:rPr lang="en" b="1">
                <a:solidFill>
                  <a:srgbClr val="FFFFFF"/>
                </a:solidFill>
                <a:latin typeface="Metrophobic"/>
                <a:ea typeface="Metrophobic"/>
                <a:cs typeface="Metrophobic"/>
                <a:sym typeface="Metrophobic"/>
              </a:rPr>
              <a:t>  </a:t>
            </a:r>
          </a:p>
          <a:p>
            <a:pPr lvl="0" rtl="0">
              <a:spcBef>
                <a:spcPts val="0"/>
              </a:spcBef>
              <a:buNone/>
            </a:pPr>
            <a:r>
              <a:rPr lang="en">
                <a:solidFill>
                  <a:srgbClr val="FFFFFF"/>
                </a:solidFill>
                <a:latin typeface="Metrophobic"/>
                <a:ea typeface="Metrophobic"/>
                <a:cs typeface="Metrophobic"/>
                <a:sym typeface="Metrophobic"/>
              </a:rPr>
              <a:t>Created wireframes, high-fidelity mockups, prototypes. Communicated product specifications and goals to team.</a:t>
            </a:r>
          </a:p>
          <a:p>
            <a:pPr lvl="0" rtl="0">
              <a:spcBef>
                <a:spcPts val="0"/>
              </a:spcBef>
              <a:buNone/>
            </a:pPr>
            <a:endParaRPr b="1">
              <a:solidFill>
                <a:srgbClr val="FFFFFF"/>
              </a:solidFill>
              <a:latin typeface="Metrophobic"/>
              <a:ea typeface="Metrophobic"/>
              <a:cs typeface="Metrophobic"/>
              <a:sym typeface="Metrophobic"/>
            </a:endParaRPr>
          </a:p>
          <a:p>
            <a:pPr lvl="0" rtl="0">
              <a:spcBef>
                <a:spcPts val="0"/>
              </a:spcBef>
              <a:buNone/>
            </a:pPr>
            <a:endParaRPr>
              <a:solidFill>
                <a:srgbClr val="FFFFFF"/>
              </a:solidFill>
              <a:latin typeface="Metrophobic"/>
              <a:ea typeface="Metrophobic"/>
              <a:cs typeface="Metrophobic"/>
              <a:sym typeface="Metrophobic"/>
            </a:endParaRPr>
          </a:p>
          <a:p>
            <a:pPr lvl="0" rtl="0">
              <a:spcBef>
                <a:spcPts val="0"/>
              </a:spcBef>
              <a:buNone/>
            </a:pPr>
            <a:endParaRPr/>
          </a:p>
        </p:txBody>
      </p:sp>
      <p:sp>
        <p:nvSpPr>
          <p:cNvPr id="68" name="Shape 68"/>
          <p:cNvSpPr txBox="1"/>
          <p:nvPr/>
        </p:nvSpPr>
        <p:spPr>
          <a:xfrm>
            <a:off x="3299250" y="3239800"/>
            <a:ext cx="2149200" cy="1455900"/>
          </a:xfrm>
          <a:prstGeom prst="rect">
            <a:avLst/>
          </a:prstGeom>
          <a:noFill/>
          <a:ln>
            <a:noFill/>
          </a:ln>
        </p:spPr>
        <p:txBody>
          <a:bodyPr lIns="91425" tIns="91425" rIns="91425" bIns="91425" anchor="t" anchorCtr="0">
            <a:noAutofit/>
          </a:bodyPr>
          <a:lstStyle/>
          <a:p>
            <a:pPr lvl="0" rtl="0">
              <a:spcBef>
                <a:spcPts val="0"/>
              </a:spcBef>
              <a:buNone/>
            </a:pPr>
            <a:r>
              <a:rPr lang="en" sz="1200" b="1" u="sng">
                <a:solidFill>
                  <a:srgbClr val="FFFFFF"/>
                </a:solidFill>
              </a:rPr>
              <a:t>FULL STACK DEVELOPER</a:t>
            </a:r>
          </a:p>
          <a:p>
            <a:pPr lvl="0" rtl="0">
              <a:spcBef>
                <a:spcPts val="0"/>
              </a:spcBef>
              <a:buNone/>
            </a:pPr>
            <a:r>
              <a:rPr lang="en">
                <a:solidFill>
                  <a:srgbClr val="FFFFFF"/>
                </a:solidFill>
                <a:latin typeface="Metrophobic"/>
                <a:ea typeface="Metrophobic"/>
                <a:cs typeface="Metrophobic"/>
                <a:sym typeface="Metrophobic"/>
              </a:rPr>
              <a:t>Responsible for frontend and backend development (working with PHP, mySQL, Java, XML).</a:t>
            </a:r>
          </a:p>
          <a:p>
            <a:pPr lvl="0" rtl="0">
              <a:spcBef>
                <a:spcPts val="0"/>
              </a:spcBef>
              <a:buNone/>
            </a:pPr>
            <a:endParaRPr/>
          </a:p>
        </p:txBody>
      </p:sp>
      <p:sp>
        <p:nvSpPr>
          <p:cNvPr id="69" name="Shape 69"/>
          <p:cNvSpPr txBox="1"/>
          <p:nvPr/>
        </p:nvSpPr>
        <p:spPr>
          <a:xfrm>
            <a:off x="6280450" y="3239800"/>
            <a:ext cx="2027100" cy="1455900"/>
          </a:xfrm>
          <a:prstGeom prst="rect">
            <a:avLst/>
          </a:prstGeom>
          <a:noFill/>
          <a:ln>
            <a:noFill/>
          </a:ln>
        </p:spPr>
        <p:txBody>
          <a:bodyPr lIns="91425" tIns="91425" rIns="91425" bIns="91425" anchor="t" anchorCtr="0">
            <a:noAutofit/>
          </a:bodyPr>
          <a:lstStyle/>
          <a:p>
            <a:pPr lvl="0" rtl="0">
              <a:spcBef>
                <a:spcPts val="0"/>
              </a:spcBef>
              <a:buNone/>
            </a:pPr>
            <a:r>
              <a:rPr lang="en" b="1" u="sng">
                <a:solidFill>
                  <a:srgbClr val="FFFFFF"/>
                </a:solidFill>
                <a:latin typeface="Metrophobic"/>
                <a:ea typeface="Metrophobic"/>
                <a:cs typeface="Metrophobic"/>
                <a:sym typeface="Metrophobic"/>
              </a:rPr>
              <a:t>OPERATIONS</a:t>
            </a:r>
          </a:p>
          <a:p>
            <a:pPr lvl="0" rtl="0">
              <a:spcBef>
                <a:spcPts val="0"/>
              </a:spcBef>
              <a:buNone/>
            </a:pPr>
            <a:r>
              <a:rPr lang="en">
                <a:solidFill>
                  <a:srgbClr val="FFFFFF"/>
                </a:solidFill>
                <a:latin typeface="Metrophobic"/>
                <a:ea typeface="Metrophobic"/>
                <a:cs typeface="Metrophobic"/>
                <a:sym typeface="Metrophobic"/>
              </a:rPr>
              <a:t>Responsible for frontend layouts (XML) and proposal submission.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0" y="0"/>
            <a:ext cx="9143999" cy="5143499"/>
          </a:xfrm>
          <a:prstGeom prst="rect">
            <a:avLst/>
          </a:prstGeom>
          <a:noFill/>
          <a:ln>
            <a:noFill/>
          </a:ln>
        </p:spPr>
      </p:pic>
      <p:sp>
        <p:nvSpPr>
          <p:cNvPr id="75" name="Shape 7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FFF"/>
                </a:solidFill>
                <a:latin typeface="Metrophobic"/>
                <a:ea typeface="Metrophobic"/>
                <a:cs typeface="Metrophobic"/>
                <a:sym typeface="Metrophobic"/>
              </a:rPr>
              <a:t>What is Orbit?</a:t>
            </a:r>
          </a:p>
        </p:txBody>
      </p:sp>
      <p:sp>
        <p:nvSpPr>
          <p:cNvPr id="76" name="Shape 76"/>
          <p:cNvSpPr txBox="1"/>
          <p:nvPr/>
        </p:nvSpPr>
        <p:spPr>
          <a:xfrm>
            <a:off x="311700" y="1017725"/>
            <a:ext cx="8194200" cy="3822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000" i="1">
                <a:solidFill>
                  <a:srgbClr val="ADADAD"/>
                </a:solidFill>
                <a:latin typeface="Metrophobic"/>
                <a:ea typeface="Metrophobic"/>
                <a:cs typeface="Metrophobic"/>
                <a:sym typeface="Metrophobic"/>
              </a:rPr>
              <a:t>Orbit is an application that gathers all personal ads and classifieds in one platform creating a space that is </a:t>
            </a:r>
            <a:r>
              <a:rPr lang="en" sz="1000" i="1">
                <a:solidFill>
                  <a:srgbClr val="FFFFFF"/>
                </a:solidFill>
                <a:latin typeface="Metrophobic"/>
                <a:ea typeface="Metrophobic"/>
                <a:cs typeface="Metrophobic"/>
                <a:sym typeface="Metrophobic"/>
              </a:rPr>
              <a:t>accessible </a:t>
            </a:r>
            <a:r>
              <a:rPr lang="en" sz="1000" i="1">
                <a:solidFill>
                  <a:srgbClr val="ADADAD"/>
                </a:solidFill>
                <a:latin typeface="Metrophobic"/>
                <a:ea typeface="Metrophobic"/>
                <a:cs typeface="Metrophobic"/>
                <a:sym typeface="Metrophobic"/>
              </a:rPr>
              <a:t>and </a:t>
            </a:r>
            <a:r>
              <a:rPr lang="en" sz="1000" i="1">
                <a:solidFill>
                  <a:srgbClr val="FFFFFF"/>
                </a:solidFill>
                <a:latin typeface="Metrophobic"/>
                <a:ea typeface="Metrophobic"/>
                <a:cs typeface="Metrophobic"/>
                <a:sym typeface="Metrophobic"/>
              </a:rPr>
              <a:t>clutter-free. </a:t>
            </a:r>
          </a:p>
        </p:txBody>
      </p:sp>
      <p:sp>
        <p:nvSpPr>
          <p:cNvPr id="77" name="Shape 77"/>
          <p:cNvSpPr txBox="1"/>
          <p:nvPr/>
        </p:nvSpPr>
        <p:spPr>
          <a:xfrm>
            <a:off x="384875" y="1161900"/>
            <a:ext cx="3000000" cy="649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2250">
                <a:solidFill>
                  <a:srgbClr val="FF6699"/>
                </a:solidFill>
                <a:latin typeface="Metrophobic"/>
                <a:ea typeface="Metrophobic"/>
                <a:cs typeface="Metrophobic"/>
                <a:sym typeface="Metrophobic"/>
              </a:rPr>
              <a:t>Value Proposition</a:t>
            </a:r>
          </a:p>
        </p:txBody>
      </p:sp>
      <p:sp>
        <p:nvSpPr>
          <p:cNvPr id="78" name="Shape 78"/>
          <p:cNvSpPr txBox="1"/>
          <p:nvPr/>
        </p:nvSpPr>
        <p:spPr>
          <a:xfrm>
            <a:off x="384875" y="1544800"/>
            <a:ext cx="4024800" cy="3515700"/>
          </a:xfrm>
          <a:prstGeom prst="rect">
            <a:avLst/>
          </a:prstGeom>
          <a:noFill/>
          <a:ln>
            <a:noFill/>
          </a:ln>
        </p:spPr>
        <p:txBody>
          <a:bodyPr lIns="91425" tIns="91425" rIns="91425" bIns="91425" anchor="t" anchorCtr="0">
            <a:noAutofit/>
          </a:bodyPr>
          <a:lstStyle/>
          <a:p>
            <a:pPr lvl="0" rtl="0">
              <a:spcBef>
                <a:spcPts val="0"/>
              </a:spcBef>
              <a:buNone/>
            </a:pPr>
            <a:r>
              <a:rPr lang="en">
                <a:solidFill>
                  <a:srgbClr val="3D85C6"/>
                </a:solidFill>
              </a:rPr>
              <a:t>Organized: </a:t>
            </a:r>
            <a:r>
              <a:rPr lang="en" sz="1200">
                <a:solidFill>
                  <a:srgbClr val="FFFFFF"/>
                </a:solidFill>
              </a:rPr>
              <a:t>students are able to browse through posts sorted by University, and sorted by category.</a:t>
            </a:r>
          </a:p>
          <a:p>
            <a:pPr lvl="0" rtl="0">
              <a:spcBef>
                <a:spcPts val="0"/>
              </a:spcBef>
              <a:buNone/>
            </a:pPr>
            <a:endParaRPr>
              <a:solidFill>
                <a:srgbClr val="FFFFFF"/>
              </a:solidFill>
            </a:endParaRPr>
          </a:p>
          <a:p>
            <a:pPr lvl="0" rtl="0">
              <a:spcBef>
                <a:spcPts val="0"/>
              </a:spcBef>
              <a:buNone/>
            </a:pPr>
            <a:r>
              <a:rPr lang="en">
                <a:solidFill>
                  <a:srgbClr val="3D85C6"/>
                </a:solidFill>
              </a:rPr>
              <a:t>Specific: </a:t>
            </a:r>
            <a:r>
              <a:rPr lang="en" sz="1200">
                <a:solidFill>
                  <a:srgbClr val="FFFFFF"/>
                </a:solidFill>
              </a:rPr>
              <a:t>The categories are student specific, ranging from subletting to tutoring to car pooling.</a:t>
            </a:r>
          </a:p>
          <a:p>
            <a:pPr lvl="0" rtl="0">
              <a:spcBef>
                <a:spcPts val="0"/>
              </a:spcBef>
              <a:buNone/>
            </a:pPr>
            <a:endParaRPr>
              <a:solidFill>
                <a:srgbClr val="FFFFFF"/>
              </a:solidFill>
            </a:endParaRPr>
          </a:p>
          <a:p>
            <a:pPr lvl="0" rtl="0">
              <a:spcBef>
                <a:spcPts val="0"/>
              </a:spcBef>
              <a:buNone/>
            </a:pPr>
            <a:r>
              <a:rPr lang="en">
                <a:solidFill>
                  <a:srgbClr val="3D85C6"/>
                </a:solidFill>
              </a:rPr>
              <a:t>Interactive: </a:t>
            </a:r>
            <a:r>
              <a:rPr lang="en" sz="1200">
                <a:solidFill>
                  <a:srgbClr val="FFFFFF"/>
                </a:solidFill>
              </a:rPr>
              <a:t>Users are able to post ads on items they’re selling or services they’re offering as well as browse through other postings from other students that are selling items or offering services.</a:t>
            </a:r>
          </a:p>
          <a:p>
            <a:pPr lvl="0" rtl="0">
              <a:spcBef>
                <a:spcPts val="0"/>
              </a:spcBef>
              <a:buNone/>
            </a:pPr>
            <a:endParaRPr sz="1200">
              <a:solidFill>
                <a:srgbClr val="FFFFFF"/>
              </a:solidFill>
            </a:endParaRPr>
          </a:p>
          <a:p>
            <a:pPr lvl="0" rtl="0">
              <a:spcBef>
                <a:spcPts val="0"/>
              </a:spcBef>
              <a:buNone/>
            </a:pPr>
            <a:r>
              <a:rPr lang="en">
                <a:solidFill>
                  <a:srgbClr val="3D85C6"/>
                </a:solidFill>
              </a:rPr>
              <a:t>Spam-free: </a:t>
            </a:r>
            <a:r>
              <a:rPr lang="en" sz="1200">
                <a:solidFill>
                  <a:srgbClr val="FFFFFF"/>
                </a:solidFill>
              </a:rPr>
              <a:t>Orbit eliminates irrelevant spam and maintains the postings through various ways.</a:t>
            </a:r>
          </a:p>
          <a:p>
            <a:pPr lvl="0" rtl="0">
              <a:spcBef>
                <a:spcPts val="0"/>
              </a:spcBef>
              <a:buNone/>
            </a:pPr>
            <a:endParaRPr sz="1200">
              <a:solidFill>
                <a:srgbClr val="FFFFFF"/>
              </a:solidFill>
            </a:endParaRPr>
          </a:p>
          <a:p>
            <a:pPr lvl="0">
              <a:spcBef>
                <a:spcPts val="0"/>
              </a:spcBef>
              <a:buNone/>
            </a:pPr>
            <a:r>
              <a:rPr lang="en">
                <a:solidFill>
                  <a:srgbClr val="3D85C6"/>
                </a:solidFill>
              </a:rPr>
              <a:t>Efficient: </a:t>
            </a:r>
            <a:r>
              <a:rPr lang="en" sz="1200">
                <a:solidFill>
                  <a:srgbClr val="FFFFFF"/>
                </a:solidFill>
              </a:rPr>
              <a:t>This application aims to make search more efficient by offering filtering options (by date, cost - out of scope for MVP)</a:t>
            </a:r>
          </a:p>
        </p:txBody>
      </p:sp>
      <p:sp>
        <p:nvSpPr>
          <p:cNvPr id="79" name="Shape 79"/>
          <p:cNvSpPr txBox="1"/>
          <p:nvPr/>
        </p:nvSpPr>
        <p:spPr>
          <a:xfrm>
            <a:off x="5858225" y="1318175"/>
            <a:ext cx="2200200" cy="527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dirty="0">
                <a:solidFill>
                  <a:srgbClr val="F3F3F3"/>
                </a:solidFill>
                <a:latin typeface="Metrophobic"/>
                <a:ea typeface="Metrophobic"/>
                <a:cs typeface="Metrophobic"/>
                <a:sym typeface="Metrophobic"/>
              </a:rPr>
              <a:t>Free App</a:t>
            </a:r>
            <a:r>
              <a:rPr lang="en" dirty="0" smtClean="0">
                <a:solidFill>
                  <a:srgbClr val="F3F3F3"/>
                </a:solidFill>
                <a:latin typeface="Metrophobic"/>
                <a:ea typeface="Metrophobic"/>
                <a:cs typeface="Metrophobic"/>
                <a:sym typeface="Metrophobic"/>
              </a:rPr>
              <a:t>:</a:t>
            </a:r>
            <a:endParaRPr lang="en" sz="1200" dirty="0">
              <a:solidFill>
                <a:srgbClr val="F3F3F3"/>
              </a:solidFill>
              <a:latin typeface="Metrophobic"/>
              <a:ea typeface="Metrophobic"/>
              <a:cs typeface="Metrophobic"/>
              <a:sym typeface="Metrophobic"/>
            </a:endParaRPr>
          </a:p>
        </p:txBody>
      </p:sp>
      <p:sp>
        <p:nvSpPr>
          <p:cNvPr id="80" name="Shape 80"/>
          <p:cNvSpPr txBox="1"/>
          <p:nvPr/>
        </p:nvSpPr>
        <p:spPr>
          <a:xfrm>
            <a:off x="5858225" y="2289675"/>
            <a:ext cx="2200200" cy="7299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sz="1200" dirty="0">
                <a:solidFill>
                  <a:srgbClr val="F3F3F3"/>
                </a:solidFill>
                <a:latin typeface="Metrophobic"/>
                <a:ea typeface="Metrophobic"/>
                <a:cs typeface="Metrophobic"/>
                <a:sym typeface="Metrophobic"/>
              </a:rPr>
              <a:t>Browse through sorted categories (i.e. sublets, tutoring, carpool, </a:t>
            </a:r>
            <a:r>
              <a:rPr lang="en" sz="1200" dirty="0" err="1">
                <a:solidFill>
                  <a:srgbClr val="F3F3F3"/>
                </a:solidFill>
                <a:latin typeface="Metrophobic"/>
                <a:ea typeface="Metrophobic"/>
                <a:cs typeface="Metrophobic"/>
                <a:sym typeface="Metrophobic"/>
              </a:rPr>
              <a:t>etc</a:t>
            </a:r>
            <a:r>
              <a:rPr lang="en" sz="1200" dirty="0">
                <a:solidFill>
                  <a:srgbClr val="F3F3F3"/>
                </a:solidFill>
                <a:latin typeface="Metrophobic"/>
                <a:ea typeface="Metrophobic"/>
                <a:cs typeface="Metrophobic"/>
                <a:sym typeface="Metrophobic"/>
              </a:rPr>
              <a:t>). </a:t>
            </a:r>
          </a:p>
        </p:txBody>
      </p:sp>
      <p:sp>
        <p:nvSpPr>
          <p:cNvPr id="81" name="Shape 81"/>
          <p:cNvSpPr txBox="1"/>
          <p:nvPr/>
        </p:nvSpPr>
        <p:spPr>
          <a:xfrm>
            <a:off x="5858225" y="3527149"/>
            <a:ext cx="2200200" cy="572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dirty="0">
                <a:solidFill>
                  <a:srgbClr val="F3F3F3"/>
                </a:solidFill>
                <a:latin typeface="Metrophobic"/>
                <a:ea typeface="Metrophobic"/>
                <a:cs typeface="Metrophobic"/>
                <a:sym typeface="Metrophobic"/>
              </a:rPr>
              <a:t>Post. Browse. Message sellers.</a:t>
            </a:r>
          </a:p>
        </p:txBody>
      </p:sp>
      <p:sp>
        <p:nvSpPr>
          <p:cNvPr id="82" name="Shape 82"/>
          <p:cNvSpPr txBox="1"/>
          <p:nvPr/>
        </p:nvSpPr>
        <p:spPr>
          <a:xfrm>
            <a:off x="5858225" y="4400978"/>
            <a:ext cx="2200200" cy="572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sz="1200">
                <a:solidFill>
                  <a:srgbClr val="F3F3F3"/>
                </a:solidFill>
                <a:latin typeface="Metrophobic"/>
                <a:ea typeface="Metrophobic"/>
                <a:cs typeface="Metrophobic"/>
                <a:sym typeface="Metrophobic"/>
              </a:rPr>
              <a:t>Simplest way to browse with efficiency.</a:t>
            </a:r>
          </a:p>
        </p:txBody>
      </p:sp>
      <p:sp>
        <p:nvSpPr>
          <p:cNvPr id="83" name="Shape 83"/>
          <p:cNvSpPr/>
          <p:nvPr/>
        </p:nvSpPr>
        <p:spPr>
          <a:xfrm>
            <a:off x="6797989" y="1880636"/>
            <a:ext cx="320700" cy="394200"/>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6797989" y="3095722"/>
            <a:ext cx="320700" cy="394199"/>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6781650" y="4125326"/>
            <a:ext cx="353400" cy="275700"/>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0"/>
            <a:ext cx="9143999" cy="5143499"/>
          </a:xfrm>
          <a:prstGeom prst="rect">
            <a:avLst/>
          </a:prstGeom>
          <a:noFill/>
          <a:ln>
            <a:noFill/>
          </a:ln>
        </p:spPr>
      </p:pic>
      <p:sp>
        <p:nvSpPr>
          <p:cNvPr id="91" name="Shape 91"/>
          <p:cNvSpPr/>
          <p:nvPr/>
        </p:nvSpPr>
        <p:spPr>
          <a:xfrm>
            <a:off x="471900" y="3644125"/>
            <a:ext cx="3952500" cy="1156200"/>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439700" y="1031700"/>
            <a:ext cx="3952500" cy="1156200"/>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Testimonies</a:t>
            </a:r>
          </a:p>
          <a:p>
            <a:pPr lvl="0" rtl="0">
              <a:spcBef>
                <a:spcPts val="0"/>
              </a:spcBef>
              <a:buNone/>
            </a:pPr>
            <a:endParaRPr/>
          </a:p>
        </p:txBody>
      </p:sp>
      <p:pic>
        <p:nvPicPr>
          <p:cNvPr id="94" name="Shape 94"/>
          <p:cNvPicPr preferRelativeResize="0"/>
          <p:nvPr/>
        </p:nvPicPr>
        <p:blipFill>
          <a:blip r:embed="rId4">
            <a:alphaModFix/>
          </a:blip>
          <a:stretch>
            <a:fillRect/>
          </a:stretch>
        </p:blipFill>
        <p:spPr>
          <a:xfrm>
            <a:off x="637449" y="1220398"/>
            <a:ext cx="774441" cy="778799"/>
          </a:xfrm>
          <a:prstGeom prst="rect">
            <a:avLst/>
          </a:prstGeom>
          <a:noFill/>
          <a:ln>
            <a:noFill/>
          </a:ln>
        </p:spPr>
      </p:pic>
      <p:sp>
        <p:nvSpPr>
          <p:cNvPr id="95" name="Shape 95"/>
          <p:cNvSpPr txBox="1"/>
          <p:nvPr/>
        </p:nvSpPr>
        <p:spPr>
          <a:xfrm>
            <a:off x="706650" y="2712600"/>
            <a:ext cx="1852500" cy="778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96" name="Shape 96"/>
          <p:cNvSpPr txBox="1"/>
          <p:nvPr/>
        </p:nvSpPr>
        <p:spPr>
          <a:xfrm>
            <a:off x="1669425" y="1117600"/>
            <a:ext cx="2570700" cy="9996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sz="1000">
                <a:solidFill>
                  <a:srgbClr val="FFFFFF"/>
                </a:solidFill>
              </a:rPr>
              <a:t>“Every time I want to search for a listing, I have to look through 5 different sources. I wish I could just go to one place to find what I need.” </a:t>
            </a:r>
          </a:p>
          <a:p>
            <a:pPr lvl="0" rtl="0">
              <a:lnSpc>
                <a:spcPct val="100000"/>
              </a:lnSpc>
              <a:spcBef>
                <a:spcPts val="0"/>
              </a:spcBef>
              <a:spcAft>
                <a:spcPts val="0"/>
              </a:spcAft>
              <a:buNone/>
            </a:pPr>
            <a:r>
              <a:rPr lang="en" sz="1000">
                <a:solidFill>
                  <a:srgbClr val="FFFFFF"/>
                </a:solidFill>
              </a:rPr>
              <a:t>-</a:t>
            </a:r>
            <a:r>
              <a:rPr lang="en" sz="1000" i="1">
                <a:solidFill>
                  <a:srgbClr val="FFFFFF"/>
                </a:solidFill>
              </a:rPr>
              <a:t> 2nd year Western Business Student</a:t>
            </a:r>
          </a:p>
        </p:txBody>
      </p:sp>
      <p:sp>
        <p:nvSpPr>
          <p:cNvPr id="97" name="Shape 97"/>
          <p:cNvSpPr txBox="1"/>
          <p:nvPr/>
        </p:nvSpPr>
        <p:spPr>
          <a:xfrm>
            <a:off x="4240125" y="3828350"/>
            <a:ext cx="2406900" cy="883200"/>
          </a:xfrm>
          <a:prstGeom prst="rect">
            <a:avLst/>
          </a:prstGeom>
          <a:noFill/>
          <a:ln>
            <a:noFill/>
          </a:ln>
        </p:spPr>
        <p:txBody>
          <a:bodyPr lIns="91425" tIns="91425" rIns="91425" bIns="91425" anchor="ctr" anchorCtr="0">
            <a:noAutofit/>
          </a:bodyPr>
          <a:lstStyle/>
          <a:p>
            <a:pPr lvl="0" rtl="0">
              <a:lnSpc>
                <a:spcPct val="100000"/>
              </a:lnSpc>
              <a:spcBef>
                <a:spcPts val="0"/>
              </a:spcBef>
              <a:spcAft>
                <a:spcPts val="1600"/>
              </a:spcAft>
              <a:buNone/>
            </a:pPr>
            <a:endParaRPr sz="1000" i="1"/>
          </a:p>
        </p:txBody>
      </p:sp>
      <p:sp>
        <p:nvSpPr>
          <p:cNvPr id="98" name="Shape 98"/>
          <p:cNvSpPr txBox="1"/>
          <p:nvPr/>
        </p:nvSpPr>
        <p:spPr>
          <a:xfrm>
            <a:off x="6109625" y="365750"/>
            <a:ext cx="2490300" cy="1686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sz="1000" i="1"/>
          </a:p>
        </p:txBody>
      </p:sp>
      <p:sp>
        <p:nvSpPr>
          <p:cNvPr id="99" name="Shape 99"/>
          <p:cNvSpPr txBox="1"/>
          <p:nvPr/>
        </p:nvSpPr>
        <p:spPr>
          <a:xfrm>
            <a:off x="6109625" y="1684625"/>
            <a:ext cx="2490300" cy="15708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sz="1000" i="1"/>
          </a:p>
        </p:txBody>
      </p:sp>
      <p:sp>
        <p:nvSpPr>
          <p:cNvPr id="100" name="Shape 100"/>
          <p:cNvSpPr txBox="1"/>
          <p:nvPr/>
        </p:nvSpPr>
        <p:spPr>
          <a:xfrm>
            <a:off x="6220925" y="4143900"/>
            <a:ext cx="2379000" cy="9996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sz="1000" i="1"/>
          </a:p>
        </p:txBody>
      </p:sp>
      <p:sp>
        <p:nvSpPr>
          <p:cNvPr id="101" name="Shape 101"/>
          <p:cNvSpPr txBox="1"/>
          <p:nvPr/>
        </p:nvSpPr>
        <p:spPr>
          <a:xfrm>
            <a:off x="6109625" y="3055875"/>
            <a:ext cx="2490300" cy="15708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endParaRPr sz="1000" i="1">
              <a:solidFill>
                <a:schemeClr val="lt2"/>
              </a:solidFill>
            </a:endParaRPr>
          </a:p>
        </p:txBody>
      </p:sp>
      <p:sp>
        <p:nvSpPr>
          <p:cNvPr id="102" name="Shape 102"/>
          <p:cNvSpPr txBox="1"/>
          <p:nvPr/>
        </p:nvSpPr>
        <p:spPr>
          <a:xfrm>
            <a:off x="311700" y="4953050"/>
            <a:ext cx="6412200" cy="1905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000" i="1">
                <a:solidFill>
                  <a:schemeClr val="lt2"/>
                </a:solidFill>
              </a:rPr>
              <a:t>*Some students giving testimonies preferred to stay anonymous  </a:t>
            </a:r>
          </a:p>
        </p:txBody>
      </p:sp>
      <p:sp>
        <p:nvSpPr>
          <p:cNvPr id="103" name="Shape 103"/>
          <p:cNvSpPr/>
          <p:nvPr/>
        </p:nvSpPr>
        <p:spPr>
          <a:xfrm>
            <a:off x="4733450" y="1031700"/>
            <a:ext cx="3952500" cy="1156200"/>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txBox="1"/>
          <p:nvPr/>
        </p:nvSpPr>
        <p:spPr>
          <a:xfrm>
            <a:off x="6029225" y="1220400"/>
            <a:ext cx="2570700" cy="7788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sz="1000">
                <a:solidFill>
                  <a:srgbClr val="FFFFFF"/>
                </a:solidFill>
              </a:rPr>
              <a:t>“I follow so many groups for housing rental on Facebook and it really clutters my news feed.” </a:t>
            </a:r>
          </a:p>
          <a:p>
            <a:pPr lvl="0" rtl="0">
              <a:lnSpc>
                <a:spcPct val="100000"/>
              </a:lnSpc>
              <a:spcBef>
                <a:spcPts val="0"/>
              </a:spcBef>
              <a:spcAft>
                <a:spcPts val="0"/>
              </a:spcAft>
              <a:buNone/>
            </a:pPr>
            <a:r>
              <a:rPr lang="en" sz="1000" i="1">
                <a:solidFill>
                  <a:srgbClr val="FFFFFF"/>
                </a:solidFill>
              </a:rPr>
              <a:t>- Facebook user</a:t>
            </a:r>
          </a:p>
          <a:p>
            <a:pPr lvl="0" rtl="0">
              <a:lnSpc>
                <a:spcPct val="100000"/>
              </a:lnSpc>
              <a:spcBef>
                <a:spcPts val="0"/>
              </a:spcBef>
              <a:spcAft>
                <a:spcPts val="0"/>
              </a:spcAft>
              <a:buNone/>
            </a:pPr>
            <a:endParaRPr sz="1000">
              <a:solidFill>
                <a:srgbClr val="FFFFFF"/>
              </a:solidFill>
            </a:endParaRPr>
          </a:p>
        </p:txBody>
      </p:sp>
      <p:sp>
        <p:nvSpPr>
          <p:cNvPr id="105" name="Shape 105"/>
          <p:cNvSpPr/>
          <p:nvPr/>
        </p:nvSpPr>
        <p:spPr>
          <a:xfrm>
            <a:off x="455925" y="2289846"/>
            <a:ext cx="3952500" cy="1156199"/>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txBox="1"/>
          <p:nvPr/>
        </p:nvSpPr>
        <p:spPr>
          <a:xfrm>
            <a:off x="1669425" y="2480796"/>
            <a:ext cx="2570700" cy="7035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sz="1000">
                <a:solidFill>
                  <a:srgbClr val="FFFFFF"/>
                </a:solidFill>
              </a:rPr>
              <a:t>“Wow this concept is so simple yet so useful and really easy to navigate! I’m hoping to use it when it comes out!” </a:t>
            </a:r>
          </a:p>
          <a:p>
            <a:pPr lvl="0" rtl="0">
              <a:lnSpc>
                <a:spcPct val="100000"/>
              </a:lnSpc>
              <a:spcBef>
                <a:spcPts val="0"/>
              </a:spcBef>
              <a:spcAft>
                <a:spcPts val="0"/>
              </a:spcAft>
              <a:buNone/>
            </a:pPr>
            <a:r>
              <a:rPr lang="en" sz="1000" i="1">
                <a:solidFill>
                  <a:srgbClr val="FFFFFF"/>
                </a:solidFill>
              </a:rPr>
              <a:t>- Orbit tester</a:t>
            </a:r>
          </a:p>
          <a:p>
            <a:pPr lvl="0" rtl="0">
              <a:lnSpc>
                <a:spcPct val="100000"/>
              </a:lnSpc>
              <a:spcBef>
                <a:spcPts val="0"/>
              </a:spcBef>
              <a:spcAft>
                <a:spcPts val="0"/>
              </a:spcAft>
              <a:buNone/>
            </a:pPr>
            <a:endParaRPr sz="1000">
              <a:solidFill>
                <a:srgbClr val="FFFFFF"/>
              </a:solidFill>
            </a:endParaRPr>
          </a:p>
        </p:txBody>
      </p:sp>
      <p:sp>
        <p:nvSpPr>
          <p:cNvPr id="107" name="Shape 107"/>
          <p:cNvSpPr/>
          <p:nvPr/>
        </p:nvSpPr>
        <p:spPr>
          <a:xfrm>
            <a:off x="4733450" y="2283046"/>
            <a:ext cx="3952500" cy="1156199"/>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txBox="1"/>
          <p:nvPr/>
        </p:nvSpPr>
        <p:spPr>
          <a:xfrm>
            <a:off x="5946950" y="2524458"/>
            <a:ext cx="2570700" cy="703500"/>
          </a:xfrm>
          <a:prstGeom prst="rect">
            <a:avLst/>
          </a:prstGeom>
          <a:noFill/>
          <a:ln>
            <a:noFill/>
          </a:ln>
        </p:spPr>
        <p:txBody>
          <a:bodyPr lIns="91425" tIns="91425" rIns="91425" bIns="91425" anchor="t" anchorCtr="0">
            <a:noAutofit/>
          </a:bodyPr>
          <a:lstStyle/>
          <a:p>
            <a:pPr lvl="0" rtl="0">
              <a:lnSpc>
                <a:spcPct val="115000"/>
              </a:lnSpc>
              <a:spcBef>
                <a:spcPts val="0"/>
              </a:spcBef>
              <a:spcAft>
                <a:spcPts val="0"/>
              </a:spcAft>
              <a:buNone/>
            </a:pPr>
            <a:r>
              <a:rPr lang="en" sz="1000">
                <a:solidFill>
                  <a:srgbClr val="FFFFFF"/>
                </a:solidFill>
              </a:rPr>
              <a:t>“I think this will expand really fast through word of mouth! Great platform.” </a:t>
            </a:r>
          </a:p>
          <a:p>
            <a:pPr lvl="0" rtl="0">
              <a:lnSpc>
                <a:spcPct val="115000"/>
              </a:lnSpc>
              <a:spcBef>
                <a:spcPts val="0"/>
              </a:spcBef>
              <a:spcAft>
                <a:spcPts val="0"/>
              </a:spcAft>
              <a:buNone/>
            </a:pPr>
            <a:r>
              <a:rPr lang="en" sz="1000" i="1">
                <a:solidFill>
                  <a:srgbClr val="FFFFFF"/>
                </a:solidFill>
              </a:rPr>
              <a:t>- Kijiji User</a:t>
            </a:r>
          </a:p>
          <a:p>
            <a:pPr lvl="0" rtl="0">
              <a:lnSpc>
                <a:spcPct val="100000"/>
              </a:lnSpc>
              <a:spcBef>
                <a:spcPts val="0"/>
              </a:spcBef>
              <a:spcAft>
                <a:spcPts val="0"/>
              </a:spcAft>
              <a:buNone/>
            </a:pPr>
            <a:endParaRPr sz="1000">
              <a:solidFill>
                <a:srgbClr val="FFFFFF"/>
              </a:solidFill>
            </a:endParaRPr>
          </a:p>
        </p:txBody>
      </p:sp>
      <p:sp>
        <p:nvSpPr>
          <p:cNvPr id="109" name="Shape 109"/>
          <p:cNvSpPr txBox="1"/>
          <p:nvPr/>
        </p:nvSpPr>
        <p:spPr>
          <a:xfrm>
            <a:off x="1669425" y="3870475"/>
            <a:ext cx="2570700" cy="703500"/>
          </a:xfrm>
          <a:prstGeom prst="rect">
            <a:avLst/>
          </a:prstGeom>
          <a:noFill/>
          <a:ln>
            <a:noFill/>
          </a:ln>
        </p:spPr>
        <p:txBody>
          <a:bodyPr lIns="91425" tIns="91425" rIns="91425" bIns="91425" anchor="t" anchorCtr="0">
            <a:noAutofit/>
          </a:bodyPr>
          <a:lstStyle/>
          <a:p>
            <a:pPr lvl="0" rtl="0">
              <a:spcBef>
                <a:spcPts val="0"/>
              </a:spcBef>
              <a:spcAft>
                <a:spcPts val="0"/>
              </a:spcAft>
              <a:buNone/>
            </a:pPr>
            <a:r>
              <a:rPr lang="en" sz="1000">
                <a:solidFill>
                  <a:srgbClr val="FFFFFF"/>
                </a:solidFill>
              </a:rPr>
              <a:t>“I don’t like using Kijiji because I feel like some of the ads don’t look legit.” </a:t>
            </a:r>
          </a:p>
          <a:p>
            <a:pPr lvl="0" rtl="0">
              <a:spcBef>
                <a:spcPts val="0"/>
              </a:spcBef>
              <a:spcAft>
                <a:spcPts val="0"/>
              </a:spcAft>
              <a:buNone/>
            </a:pPr>
            <a:r>
              <a:rPr lang="en" sz="1000" i="1">
                <a:solidFill>
                  <a:srgbClr val="FFFFFF"/>
                </a:solidFill>
              </a:rPr>
              <a:t>-  1st year AFM Waterloo student</a:t>
            </a:r>
          </a:p>
          <a:p>
            <a:pPr lvl="0" rtl="0">
              <a:lnSpc>
                <a:spcPct val="100000"/>
              </a:lnSpc>
              <a:spcBef>
                <a:spcPts val="0"/>
              </a:spcBef>
              <a:spcAft>
                <a:spcPts val="0"/>
              </a:spcAft>
              <a:buNone/>
            </a:pPr>
            <a:endParaRPr sz="1000">
              <a:solidFill>
                <a:srgbClr val="FFFFFF"/>
              </a:solidFill>
            </a:endParaRPr>
          </a:p>
        </p:txBody>
      </p:sp>
      <p:sp>
        <p:nvSpPr>
          <p:cNvPr id="110" name="Shape 110"/>
          <p:cNvSpPr/>
          <p:nvPr/>
        </p:nvSpPr>
        <p:spPr>
          <a:xfrm>
            <a:off x="4733450" y="3564525"/>
            <a:ext cx="3952500" cy="1156200"/>
          </a:xfrm>
          <a:prstGeom prst="rect">
            <a:avLst/>
          </a:prstGeom>
          <a:solidFill>
            <a:srgbClr val="FC376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txBox="1"/>
          <p:nvPr/>
        </p:nvSpPr>
        <p:spPr>
          <a:xfrm>
            <a:off x="5946950" y="3844400"/>
            <a:ext cx="2570700" cy="703500"/>
          </a:xfrm>
          <a:prstGeom prst="rect">
            <a:avLst/>
          </a:prstGeom>
          <a:noFill/>
          <a:ln>
            <a:noFill/>
          </a:ln>
        </p:spPr>
        <p:txBody>
          <a:bodyPr lIns="91425" tIns="91425" rIns="91425" bIns="91425" anchor="t" anchorCtr="0">
            <a:noAutofit/>
          </a:bodyPr>
          <a:lstStyle/>
          <a:p>
            <a:pPr lvl="0" rtl="0">
              <a:spcBef>
                <a:spcPts val="0"/>
              </a:spcBef>
              <a:spcAft>
                <a:spcPts val="0"/>
              </a:spcAft>
              <a:buNone/>
            </a:pPr>
            <a:r>
              <a:rPr lang="en" sz="1000">
                <a:solidFill>
                  <a:srgbClr val="FFFFFF"/>
                </a:solidFill>
              </a:rPr>
              <a:t>“Sometimes I don’t see my Facebook or Kijiji notifications.”</a:t>
            </a:r>
          </a:p>
          <a:p>
            <a:pPr lvl="0" rtl="0">
              <a:spcBef>
                <a:spcPts val="0"/>
              </a:spcBef>
              <a:spcAft>
                <a:spcPts val="0"/>
              </a:spcAft>
              <a:buNone/>
            </a:pPr>
            <a:r>
              <a:rPr lang="en" sz="1000" i="1">
                <a:solidFill>
                  <a:srgbClr val="FFFFFF"/>
                </a:solidFill>
              </a:rPr>
              <a:t> - UofT student</a:t>
            </a:r>
          </a:p>
          <a:p>
            <a:pPr lvl="0" rtl="0">
              <a:lnSpc>
                <a:spcPct val="100000"/>
              </a:lnSpc>
              <a:spcBef>
                <a:spcPts val="0"/>
              </a:spcBef>
              <a:spcAft>
                <a:spcPts val="0"/>
              </a:spcAft>
              <a:buNone/>
            </a:pPr>
            <a:endParaRPr sz="1000">
              <a:solidFill>
                <a:srgbClr val="FFFFFF"/>
              </a:solidFill>
            </a:endParaRPr>
          </a:p>
        </p:txBody>
      </p:sp>
      <p:pic>
        <p:nvPicPr>
          <p:cNvPr id="112" name="Shape 112"/>
          <p:cNvPicPr preferRelativeResize="0"/>
          <p:nvPr/>
        </p:nvPicPr>
        <p:blipFill>
          <a:blip r:embed="rId5">
            <a:alphaModFix/>
          </a:blip>
          <a:stretch>
            <a:fillRect/>
          </a:stretch>
        </p:blipFill>
        <p:spPr>
          <a:xfrm>
            <a:off x="4914161" y="2431145"/>
            <a:ext cx="808525" cy="808525"/>
          </a:xfrm>
          <a:prstGeom prst="rect">
            <a:avLst/>
          </a:prstGeom>
          <a:noFill/>
          <a:ln>
            <a:noFill/>
          </a:ln>
        </p:spPr>
      </p:pic>
      <p:pic>
        <p:nvPicPr>
          <p:cNvPr id="113" name="Shape 113"/>
          <p:cNvPicPr preferRelativeResize="0"/>
          <p:nvPr/>
        </p:nvPicPr>
        <p:blipFill>
          <a:blip r:embed="rId5">
            <a:alphaModFix/>
          </a:blip>
          <a:stretch>
            <a:fillRect/>
          </a:stretch>
        </p:blipFill>
        <p:spPr>
          <a:xfrm>
            <a:off x="620424" y="2432845"/>
            <a:ext cx="808524" cy="808525"/>
          </a:xfrm>
          <a:prstGeom prst="rect">
            <a:avLst/>
          </a:prstGeom>
          <a:noFill/>
          <a:ln>
            <a:noFill/>
          </a:ln>
        </p:spPr>
      </p:pic>
      <p:pic>
        <p:nvPicPr>
          <p:cNvPr id="114" name="Shape 114"/>
          <p:cNvPicPr preferRelativeResize="0"/>
          <p:nvPr/>
        </p:nvPicPr>
        <p:blipFill>
          <a:blip r:embed="rId5">
            <a:alphaModFix/>
          </a:blip>
          <a:stretch>
            <a:fillRect/>
          </a:stretch>
        </p:blipFill>
        <p:spPr>
          <a:xfrm>
            <a:off x="4914161" y="1228424"/>
            <a:ext cx="808525" cy="808525"/>
          </a:xfrm>
          <a:prstGeom prst="rect">
            <a:avLst/>
          </a:prstGeom>
          <a:noFill/>
          <a:ln>
            <a:noFill/>
          </a:ln>
        </p:spPr>
      </p:pic>
      <p:pic>
        <p:nvPicPr>
          <p:cNvPr id="115" name="Shape 115"/>
          <p:cNvPicPr preferRelativeResize="0"/>
          <p:nvPr/>
        </p:nvPicPr>
        <p:blipFill>
          <a:blip r:embed="rId6">
            <a:alphaModFix/>
          </a:blip>
          <a:stretch>
            <a:fillRect/>
          </a:stretch>
        </p:blipFill>
        <p:spPr>
          <a:xfrm>
            <a:off x="706638" y="3741761"/>
            <a:ext cx="774450" cy="808526"/>
          </a:xfrm>
          <a:prstGeom prst="rect">
            <a:avLst/>
          </a:prstGeom>
          <a:noFill/>
          <a:ln>
            <a:noFill/>
          </a:ln>
        </p:spPr>
      </p:pic>
      <p:pic>
        <p:nvPicPr>
          <p:cNvPr id="116" name="Shape 116"/>
          <p:cNvPicPr preferRelativeResize="0"/>
          <p:nvPr/>
        </p:nvPicPr>
        <p:blipFill>
          <a:blip r:embed="rId5">
            <a:alphaModFix/>
          </a:blip>
          <a:stretch>
            <a:fillRect/>
          </a:stretch>
        </p:blipFill>
        <p:spPr>
          <a:xfrm>
            <a:off x="4862761" y="3738361"/>
            <a:ext cx="808525" cy="80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0" y="0"/>
            <a:ext cx="9143999" cy="5143499"/>
          </a:xfrm>
          <a:prstGeom prst="rect">
            <a:avLst/>
          </a:prstGeom>
          <a:noFill/>
          <a:ln>
            <a:noFill/>
          </a:ln>
        </p:spPr>
      </p:pic>
      <p:pic>
        <p:nvPicPr>
          <p:cNvPr id="122" name="Shape 122"/>
          <p:cNvPicPr preferRelativeResize="0"/>
          <p:nvPr/>
        </p:nvPicPr>
        <p:blipFill rotWithShape="1">
          <a:blip r:embed="rId4">
            <a:alphaModFix/>
          </a:blip>
          <a:srcRect r="34171" b="8248"/>
          <a:stretch/>
        </p:blipFill>
        <p:spPr>
          <a:xfrm>
            <a:off x="641670" y="1191550"/>
            <a:ext cx="3934948" cy="3677923"/>
          </a:xfrm>
          <a:prstGeom prst="rect">
            <a:avLst/>
          </a:prstGeom>
          <a:noFill/>
          <a:ln>
            <a:noFill/>
          </a:ln>
        </p:spPr>
      </p:pic>
      <p:sp>
        <p:nvSpPr>
          <p:cNvPr id="123" name="Shape 123"/>
          <p:cNvSpPr txBox="1">
            <a:spLocks noGrp="1"/>
          </p:cNvSpPr>
          <p:nvPr>
            <p:ph type="title"/>
          </p:nvPr>
        </p:nvSpPr>
        <p:spPr>
          <a:xfrm>
            <a:off x="311725" y="213300"/>
            <a:ext cx="8520600" cy="1074600"/>
          </a:xfrm>
          <a:prstGeom prst="rect">
            <a:avLst/>
          </a:prstGeom>
        </p:spPr>
        <p:txBody>
          <a:bodyPr lIns="91425" tIns="91425" rIns="91425" bIns="91425" anchor="t" anchorCtr="0">
            <a:noAutofit/>
          </a:bodyPr>
          <a:lstStyle/>
          <a:p>
            <a:pPr lvl="0" rtl="0">
              <a:spcBef>
                <a:spcPts val="0"/>
              </a:spcBef>
              <a:buNone/>
            </a:pPr>
            <a:r>
              <a:rPr lang="en" sz="2200">
                <a:solidFill>
                  <a:srgbClr val="FFFFFF"/>
                </a:solidFill>
                <a:latin typeface="Metrophobic"/>
                <a:ea typeface="Metrophobic"/>
                <a:cs typeface="Metrophobic"/>
                <a:sym typeface="Metrophobic"/>
              </a:rPr>
              <a:t>Top 3 issues facing current personal ads/classifieds platform: </a:t>
            </a:r>
          </a:p>
          <a:p>
            <a:pPr lvl="0" rtl="0">
              <a:lnSpc>
                <a:spcPct val="115000"/>
              </a:lnSpc>
              <a:spcBef>
                <a:spcPts val="0"/>
              </a:spcBef>
              <a:buNone/>
            </a:pPr>
            <a:r>
              <a:rPr lang="en" sz="1800" i="1">
                <a:solidFill>
                  <a:srgbClr val="FFFFFF"/>
                </a:solidFill>
              </a:rPr>
              <a:t>Issue 1: Inefficient Search Functions</a:t>
            </a:r>
          </a:p>
          <a:p>
            <a:pPr lvl="0">
              <a:spcBef>
                <a:spcPts val="0"/>
              </a:spcBef>
              <a:buNone/>
            </a:pPr>
            <a:endParaRPr>
              <a:latin typeface="Metrophobic"/>
              <a:ea typeface="Metrophobic"/>
              <a:cs typeface="Metrophobic"/>
              <a:sym typeface="Metrophobic"/>
            </a:endParaRPr>
          </a:p>
        </p:txBody>
      </p:sp>
      <p:sp>
        <p:nvSpPr>
          <p:cNvPr id="124" name="Shape 124"/>
          <p:cNvSpPr txBox="1"/>
          <p:nvPr/>
        </p:nvSpPr>
        <p:spPr>
          <a:xfrm>
            <a:off x="157300" y="3275100"/>
            <a:ext cx="2094600" cy="736200"/>
          </a:xfrm>
          <a:prstGeom prst="rect">
            <a:avLst/>
          </a:prstGeom>
          <a:solidFill>
            <a:srgbClr val="FC3768"/>
          </a:solidFill>
          <a:ln>
            <a:noFill/>
          </a:ln>
        </p:spPr>
        <p:txBody>
          <a:bodyPr lIns="91425" tIns="91425" rIns="91425" bIns="91425" anchor="t" anchorCtr="0">
            <a:noAutofit/>
          </a:bodyPr>
          <a:lstStyle/>
          <a:p>
            <a:pPr lvl="0" algn="ctr" rtl="0">
              <a:spcBef>
                <a:spcPts val="0"/>
              </a:spcBef>
              <a:buNone/>
            </a:pPr>
            <a:r>
              <a:rPr lang="en" sz="1200">
                <a:solidFill>
                  <a:srgbClr val="F3F3F3"/>
                </a:solidFill>
                <a:latin typeface="Metrophobic"/>
                <a:ea typeface="Metrophobic"/>
                <a:cs typeface="Metrophobic"/>
                <a:sym typeface="Metrophobic"/>
              </a:rPr>
              <a:t>Search Function can’t filter by category (looking/offering a ride). </a:t>
            </a:r>
          </a:p>
        </p:txBody>
      </p:sp>
      <p:sp>
        <p:nvSpPr>
          <p:cNvPr id="125" name="Shape 125"/>
          <p:cNvSpPr/>
          <p:nvPr/>
        </p:nvSpPr>
        <p:spPr>
          <a:xfrm>
            <a:off x="750275" y="2527175"/>
            <a:ext cx="2094600" cy="2205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750275" y="4221725"/>
            <a:ext cx="1146000" cy="2205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27" name="Shape 127"/>
          <p:cNvSpPr txBox="1"/>
          <p:nvPr/>
        </p:nvSpPr>
        <p:spPr>
          <a:xfrm>
            <a:off x="2597837" y="1679900"/>
            <a:ext cx="1919400" cy="736200"/>
          </a:xfrm>
          <a:prstGeom prst="rect">
            <a:avLst/>
          </a:prstGeom>
          <a:solidFill>
            <a:srgbClr val="FC3768"/>
          </a:solidFill>
          <a:ln>
            <a:noFill/>
          </a:ln>
        </p:spPr>
        <p:txBody>
          <a:bodyPr lIns="91425" tIns="91425" rIns="91425" bIns="91425" anchor="t" anchorCtr="0">
            <a:noAutofit/>
          </a:bodyPr>
          <a:lstStyle/>
          <a:p>
            <a:pPr lvl="0" algn="ctr" rtl="0">
              <a:spcBef>
                <a:spcPts val="0"/>
              </a:spcBef>
              <a:buNone/>
            </a:pPr>
            <a:r>
              <a:rPr lang="en" sz="1200">
                <a:solidFill>
                  <a:srgbClr val="F3F3F3"/>
                </a:solidFill>
                <a:latin typeface="Metrophobic"/>
                <a:ea typeface="Metrophobic"/>
                <a:cs typeface="Metrophobic"/>
                <a:sym typeface="Metrophobic"/>
              </a:rPr>
              <a:t>Can’t filter by date posted, pricing, location, time, etc.</a:t>
            </a:r>
          </a:p>
        </p:txBody>
      </p:sp>
      <p:sp>
        <p:nvSpPr>
          <p:cNvPr id="128" name="Shape 128"/>
          <p:cNvSpPr/>
          <p:nvPr/>
        </p:nvSpPr>
        <p:spPr>
          <a:xfrm>
            <a:off x="2590275" y="3054600"/>
            <a:ext cx="698400" cy="2205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12525" y="4574750"/>
            <a:ext cx="698400" cy="2205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641675" y="1679900"/>
            <a:ext cx="698400" cy="2205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31" name="Shape 131"/>
          <p:cNvSpPr txBox="1"/>
          <p:nvPr/>
        </p:nvSpPr>
        <p:spPr>
          <a:xfrm>
            <a:off x="2930175" y="3484225"/>
            <a:ext cx="2009400" cy="881400"/>
          </a:xfrm>
          <a:prstGeom prst="rect">
            <a:avLst/>
          </a:prstGeom>
          <a:solidFill>
            <a:srgbClr val="FC3768"/>
          </a:solidFill>
          <a:ln>
            <a:noFill/>
          </a:ln>
        </p:spPr>
        <p:txBody>
          <a:bodyPr lIns="91425" tIns="91425" rIns="91425" bIns="91425" anchor="t" anchorCtr="0">
            <a:noAutofit/>
          </a:bodyPr>
          <a:lstStyle/>
          <a:p>
            <a:pPr lvl="0" algn="ctr" rtl="0">
              <a:spcBef>
                <a:spcPts val="0"/>
              </a:spcBef>
              <a:buNone/>
            </a:pPr>
            <a:r>
              <a:rPr lang="en" sz="1200">
                <a:solidFill>
                  <a:srgbClr val="F3F3F3"/>
                </a:solidFill>
                <a:latin typeface="Metrophobic"/>
                <a:ea typeface="Metrophobic"/>
                <a:cs typeface="Metrophobic"/>
                <a:sym typeface="Metrophobic"/>
              </a:rPr>
              <a:t>User must scan through plain text to find fields (i.e. Time, Location Pick Up, etc). </a:t>
            </a:r>
          </a:p>
        </p:txBody>
      </p:sp>
      <p:pic>
        <p:nvPicPr>
          <p:cNvPr id="132" name="Shape 132"/>
          <p:cNvPicPr preferRelativeResize="0"/>
          <p:nvPr/>
        </p:nvPicPr>
        <p:blipFill rotWithShape="1">
          <a:blip r:embed="rId5">
            <a:alphaModFix/>
          </a:blip>
          <a:srcRect t="7812" b="52346"/>
          <a:stretch/>
        </p:blipFill>
        <p:spPr>
          <a:xfrm>
            <a:off x="5806725" y="1191550"/>
            <a:ext cx="2323425" cy="2653659"/>
          </a:xfrm>
          <a:prstGeom prst="rect">
            <a:avLst/>
          </a:prstGeom>
          <a:noFill/>
          <a:ln>
            <a:noFill/>
          </a:ln>
        </p:spPr>
      </p:pic>
      <p:sp>
        <p:nvSpPr>
          <p:cNvPr id="133" name="Shape 133"/>
          <p:cNvSpPr txBox="1"/>
          <p:nvPr/>
        </p:nvSpPr>
        <p:spPr>
          <a:xfrm>
            <a:off x="5806725" y="3988075"/>
            <a:ext cx="2403000" cy="881400"/>
          </a:xfrm>
          <a:prstGeom prst="rect">
            <a:avLst/>
          </a:prstGeom>
          <a:solidFill>
            <a:srgbClr val="A64D79"/>
          </a:solid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rgbClr val="FFFFFF"/>
                </a:solidFill>
                <a:latin typeface="Metrophobic"/>
                <a:ea typeface="Metrophobic"/>
                <a:cs typeface="Metrophobic"/>
                <a:sym typeface="Metrophobic"/>
              </a:rPr>
              <a:t>Orbit will category-specific text fields to improve usability and readability.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0" y="0"/>
            <a:ext cx="9143999" cy="5143499"/>
          </a:xfrm>
          <a:prstGeom prst="rect">
            <a:avLst/>
          </a:prstGeom>
          <a:noFill/>
          <a:ln>
            <a:noFill/>
          </a:ln>
        </p:spPr>
      </p:pic>
      <p:sp>
        <p:nvSpPr>
          <p:cNvPr id="139" name="Shape 139"/>
          <p:cNvSpPr txBox="1">
            <a:spLocks noGrp="1"/>
          </p:cNvSpPr>
          <p:nvPr>
            <p:ph type="title"/>
          </p:nvPr>
        </p:nvSpPr>
        <p:spPr>
          <a:xfrm>
            <a:off x="311700" y="259950"/>
            <a:ext cx="8520600" cy="997500"/>
          </a:xfrm>
          <a:prstGeom prst="rect">
            <a:avLst/>
          </a:prstGeom>
        </p:spPr>
        <p:txBody>
          <a:bodyPr lIns="91425" tIns="91425" rIns="91425" bIns="91425" anchor="t" anchorCtr="0">
            <a:noAutofit/>
          </a:bodyPr>
          <a:lstStyle/>
          <a:p>
            <a:pPr lvl="0" rtl="0">
              <a:spcBef>
                <a:spcPts val="0"/>
              </a:spcBef>
              <a:buNone/>
            </a:pPr>
            <a:r>
              <a:rPr lang="en" sz="2200">
                <a:solidFill>
                  <a:srgbClr val="FFFFFF"/>
                </a:solidFill>
                <a:latin typeface="Metrophobic"/>
                <a:ea typeface="Metrophobic"/>
                <a:cs typeface="Metrophobic"/>
                <a:sym typeface="Metrophobic"/>
              </a:rPr>
              <a:t>Top 3 issues facing current personal ads/classifieds platform: </a:t>
            </a:r>
          </a:p>
          <a:p>
            <a:pPr lvl="0" rtl="0">
              <a:lnSpc>
                <a:spcPct val="115000"/>
              </a:lnSpc>
              <a:spcBef>
                <a:spcPts val="0"/>
              </a:spcBef>
              <a:buNone/>
            </a:pPr>
            <a:r>
              <a:rPr lang="en" sz="1800" i="1">
                <a:solidFill>
                  <a:srgbClr val="FFFFFF"/>
                </a:solidFill>
              </a:rPr>
              <a:t>Issue 2: Gathering Points and No Maintenance</a:t>
            </a:r>
          </a:p>
          <a:p>
            <a:pPr lvl="0" rtl="0">
              <a:spcBef>
                <a:spcPts val="0"/>
              </a:spcBef>
              <a:buNone/>
            </a:pPr>
            <a:endParaRPr>
              <a:latin typeface="Metrophobic"/>
              <a:ea typeface="Metrophobic"/>
              <a:cs typeface="Metrophobic"/>
              <a:sym typeface="Metrophobic"/>
            </a:endParaRPr>
          </a:p>
          <a:p>
            <a:pPr lvl="0" rtl="0">
              <a:spcBef>
                <a:spcPts val="0"/>
              </a:spcBef>
              <a:buNone/>
            </a:pPr>
            <a:endParaRPr>
              <a:latin typeface="Metrophobic"/>
              <a:ea typeface="Metrophobic"/>
              <a:cs typeface="Metrophobic"/>
              <a:sym typeface="Metrophobic"/>
            </a:endParaRPr>
          </a:p>
        </p:txBody>
      </p:sp>
      <p:pic>
        <p:nvPicPr>
          <p:cNvPr id="140" name="Shape 140"/>
          <p:cNvPicPr preferRelativeResize="0"/>
          <p:nvPr/>
        </p:nvPicPr>
        <p:blipFill rotWithShape="1">
          <a:blip r:embed="rId4">
            <a:alphaModFix/>
          </a:blip>
          <a:srcRect b="9788"/>
          <a:stretch/>
        </p:blipFill>
        <p:spPr>
          <a:xfrm>
            <a:off x="846300" y="1157062"/>
            <a:ext cx="3011625" cy="2541600"/>
          </a:xfrm>
          <a:prstGeom prst="rect">
            <a:avLst/>
          </a:prstGeom>
          <a:noFill/>
          <a:ln>
            <a:noFill/>
          </a:ln>
        </p:spPr>
      </p:pic>
      <p:sp>
        <p:nvSpPr>
          <p:cNvPr id="141" name="Shape 141"/>
          <p:cNvSpPr/>
          <p:nvPr/>
        </p:nvSpPr>
        <p:spPr>
          <a:xfrm>
            <a:off x="1238525" y="1298200"/>
            <a:ext cx="1609200" cy="2538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315019" y="2127500"/>
            <a:ext cx="1284600" cy="2538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0425" y="3033000"/>
            <a:ext cx="1750200" cy="253800"/>
          </a:xfrm>
          <a:prstGeom prst="rect">
            <a:avLst/>
          </a:prstGeom>
          <a:solidFill>
            <a:srgbClr val="FFFF00">
              <a:alpha val="33150"/>
            </a:srgbClr>
          </a:solidFill>
          <a:ln>
            <a:noFill/>
          </a:ln>
        </p:spPr>
        <p:txBody>
          <a:bodyPr lIns="91425" tIns="91425" rIns="91425" bIns="91425" anchor="ctr" anchorCtr="0">
            <a:noAutofit/>
          </a:bodyPr>
          <a:lstStyle/>
          <a:p>
            <a:pPr lvl="0">
              <a:spcBef>
                <a:spcPts val="0"/>
              </a:spcBef>
              <a:buNone/>
            </a:pPr>
            <a:endParaRPr/>
          </a:p>
        </p:txBody>
      </p:sp>
      <p:sp>
        <p:nvSpPr>
          <p:cNvPr id="144" name="Shape 144"/>
          <p:cNvSpPr txBox="1"/>
          <p:nvPr/>
        </p:nvSpPr>
        <p:spPr>
          <a:xfrm>
            <a:off x="846275" y="3846100"/>
            <a:ext cx="3011700" cy="935100"/>
          </a:xfrm>
          <a:prstGeom prst="rect">
            <a:avLst/>
          </a:prstGeom>
          <a:solidFill>
            <a:srgbClr val="FC3768"/>
          </a:solidFill>
          <a:ln>
            <a:noFill/>
          </a:ln>
        </p:spPr>
        <p:txBody>
          <a:bodyPr lIns="91425" tIns="91425" rIns="91425" bIns="91425" anchor="t" anchorCtr="0">
            <a:noAutofit/>
          </a:bodyPr>
          <a:lstStyle/>
          <a:p>
            <a:pPr marL="0" lvl="0" indent="0" algn="ctr" rtl="0">
              <a:lnSpc>
                <a:spcPct val="115000"/>
              </a:lnSpc>
              <a:spcBef>
                <a:spcPts val="0"/>
              </a:spcBef>
              <a:spcAft>
                <a:spcPts val="1600"/>
              </a:spcAft>
              <a:buNone/>
            </a:pPr>
            <a:r>
              <a:rPr lang="en" sz="1100">
                <a:solidFill>
                  <a:srgbClr val="FFFFFF"/>
                </a:solidFill>
                <a:latin typeface="Metrophobic"/>
                <a:ea typeface="Metrophobic"/>
                <a:cs typeface="Metrophobic"/>
                <a:sym typeface="Metrophobic"/>
              </a:rPr>
              <a:t>Many semi-active Facebook groups for the same purpose. There are 3 Rideshare groups for the same area. It is inefficient for the user to search through all 3 groups.</a:t>
            </a:r>
          </a:p>
        </p:txBody>
      </p:sp>
      <p:pic>
        <p:nvPicPr>
          <p:cNvPr id="145" name="Shape 145"/>
          <p:cNvPicPr preferRelativeResize="0"/>
          <p:nvPr/>
        </p:nvPicPr>
        <p:blipFill rotWithShape="1">
          <a:blip r:embed="rId5">
            <a:alphaModFix/>
          </a:blip>
          <a:srcRect b="66925"/>
          <a:stretch/>
        </p:blipFill>
        <p:spPr>
          <a:xfrm>
            <a:off x="4553025" y="1050875"/>
            <a:ext cx="4011575" cy="2358774"/>
          </a:xfrm>
          <a:prstGeom prst="rect">
            <a:avLst/>
          </a:prstGeom>
          <a:noFill/>
          <a:ln>
            <a:noFill/>
          </a:ln>
        </p:spPr>
      </p:pic>
      <p:sp>
        <p:nvSpPr>
          <p:cNvPr id="146" name="Shape 146"/>
          <p:cNvSpPr txBox="1"/>
          <p:nvPr/>
        </p:nvSpPr>
        <p:spPr>
          <a:xfrm>
            <a:off x="4605457" y="3660700"/>
            <a:ext cx="3959100" cy="1120500"/>
          </a:xfrm>
          <a:prstGeom prst="rect">
            <a:avLst/>
          </a:prstGeom>
          <a:solidFill>
            <a:srgbClr val="A64D79"/>
          </a:solid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rgbClr val="FFFFFF"/>
                </a:solidFill>
                <a:latin typeface="Metrophobic"/>
                <a:ea typeface="Metrophobic"/>
                <a:cs typeface="Metrophobic"/>
                <a:sym typeface="Metrophobic"/>
              </a:rPr>
              <a:t>Orbit will have pre-made category specific boards to ensure there is no overlap. On the home page, users will be able to scroll (horizontally) through their boards.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0" y="0"/>
            <a:ext cx="9143999" cy="5143499"/>
          </a:xfrm>
          <a:prstGeom prst="rect">
            <a:avLst/>
          </a:prstGeom>
          <a:noFill/>
          <a:ln>
            <a:noFill/>
          </a:ln>
        </p:spPr>
      </p:pic>
      <p:sp>
        <p:nvSpPr>
          <p:cNvPr id="152" name="Shape 152"/>
          <p:cNvSpPr txBox="1">
            <a:spLocks noGrp="1"/>
          </p:cNvSpPr>
          <p:nvPr>
            <p:ph type="title"/>
          </p:nvPr>
        </p:nvSpPr>
        <p:spPr>
          <a:xfrm>
            <a:off x="311700" y="275300"/>
            <a:ext cx="8520600" cy="828300"/>
          </a:xfrm>
          <a:prstGeom prst="rect">
            <a:avLst/>
          </a:prstGeom>
        </p:spPr>
        <p:txBody>
          <a:bodyPr lIns="91425" tIns="91425" rIns="91425" bIns="91425" anchor="t" anchorCtr="0">
            <a:noAutofit/>
          </a:bodyPr>
          <a:lstStyle/>
          <a:p>
            <a:pPr lvl="0" rtl="0">
              <a:spcBef>
                <a:spcPts val="0"/>
              </a:spcBef>
              <a:buNone/>
            </a:pPr>
            <a:r>
              <a:rPr lang="en" sz="2200">
                <a:solidFill>
                  <a:srgbClr val="FFFFFF"/>
                </a:solidFill>
                <a:latin typeface="Metrophobic"/>
                <a:ea typeface="Metrophobic"/>
                <a:cs typeface="Metrophobic"/>
                <a:sym typeface="Metrophobic"/>
              </a:rPr>
              <a:t>Top 3 issues facing current personal ads/classifieds platform: </a:t>
            </a:r>
          </a:p>
          <a:p>
            <a:pPr lvl="0" rtl="0">
              <a:lnSpc>
                <a:spcPct val="115000"/>
              </a:lnSpc>
              <a:spcBef>
                <a:spcPts val="0"/>
              </a:spcBef>
              <a:buNone/>
            </a:pPr>
            <a:r>
              <a:rPr lang="en" sz="1800" i="1">
                <a:solidFill>
                  <a:srgbClr val="FFFFFF"/>
                </a:solidFill>
              </a:rPr>
              <a:t>Issue 3: Disorganized Communication</a:t>
            </a:r>
          </a:p>
          <a:p>
            <a:pPr lvl="0" rtl="0">
              <a:spcBef>
                <a:spcPts val="0"/>
              </a:spcBef>
              <a:buNone/>
            </a:pPr>
            <a:endParaRPr>
              <a:latin typeface="Metrophobic"/>
              <a:ea typeface="Metrophobic"/>
              <a:cs typeface="Metrophobic"/>
              <a:sym typeface="Metrophobic"/>
            </a:endParaRPr>
          </a:p>
          <a:p>
            <a:pPr lvl="0" rtl="0">
              <a:spcBef>
                <a:spcPts val="0"/>
              </a:spcBef>
              <a:buNone/>
            </a:pPr>
            <a:endParaRPr>
              <a:latin typeface="Metrophobic"/>
              <a:ea typeface="Metrophobic"/>
              <a:cs typeface="Metrophobic"/>
              <a:sym typeface="Metrophobic"/>
            </a:endParaRPr>
          </a:p>
        </p:txBody>
      </p:sp>
      <p:pic>
        <p:nvPicPr>
          <p:cNvPr id="153" name="Shape 153"/>
          <p:cNvPicPr preferRelativeResize="0"/>
          <p:nvPr/>
        </p:nvPicPr>
        <p:blipFill rotWithShape="1">
          <a:blip r:embed="rId4">
            <a:alphaModFix/>
          </a:blip>
          <a:srcRect r="13882" b="38781"/>
          <a:stretch/>
        </p:blipFill>
        <p:spPr>
          <a:xfrm>
            <a:off x="3143349" y="1344637"/>
            <a:ext cx="2605524" cy="1953689"/>
          </a:xfrm>
          <a:prstGeom prst="rect">
            <a:avLst/>
          </a:prstGeom>
          <a:noFill/>
          <a:ln>
            <a:noFill/>
          </a:ln>
        </p:spPr>
      </p:pic>
      <p:pic>
        <p:nvPicPr>
          <p:cNvPr id="154" name="Shape 154"/>
          <p:cNvPicPr preferRelativeResize="0"/>
          <p:nvPr/>
        </p:nvPicPr>
        <p:blipFill rotWithShape="1">
          <a:blip r:embed="rId5">
            <a:alphaModFix/>
          </a:blip>
          <a:srcRect t="30786" b="26076"/>
          <a:stretch/>
        </p:blipFill>
        <p:spPr>
          <a:xfrm>
            <a:off x="311699" y="1344649"/>
            <a:ext cx="2546299" cy="1953674"/>
          </a:xfrm>
          <a:prstGeom prst="rect">
            <a:avLst/>
          </a:prstGeom>
          <a:noFill/>
          <a:ln>
            <a:noFill/>
          </a:ln>
        </p:spPr>
      </p:pic>
      <p:sp>
        <p:nvSpPr>
          <p:cNvPr id="155" name="Shape 155"/>
          <p:cNvSpPr txBox="1"/>
          <p:nvPr/>
        </p:nvSpPr>
        <p:spPr>
          <a:xfrm>
            <a:off x="1456700" y="3625250"/>
            <a:ext cx="3011700" cy="935100"/>
          </a:xfrm>
          <a:prstGeom prst="rect">
            <a:avLst/>
          </a:prstGeom>
          <a:solidFill>
            <a:srgbClr val="FC3768"/>
          </a:solid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rgbClr val="FFFFFF"/>
                </a:solidFill>
                <a:latin typeface="Metrophobic"/>
                <a:ea typeface="Metrophobic"/>
                <a:cs typeface="Metrophobic"/>
                <a:sym typeface="Metrophobic"/>
              </a:rPr>
              <a:t>No method to differentiate between people interested in your posting vs. friends &amp; contacts. </a:t>
            </a:r>
          </a:p>
        </p:txBody>
      </p:sp>
      <p:pic>
        <p:nvPicPr>
          <p:cNvPr id="156" name="Shape 156"/>
          <p:cNvPicPr preferRelativeResize="0"/>
          <p:nvPr/>
        </p:nvPicPr>
        <p:blipFill rotWithShape="1">
          <a:blip r:embed="rId6">
            <a:alphaModFix/>
          </a:blip>
          <a:srcRect b="45913"/>
          <a:stretch/>
        </p:blipFill>
        <p:spPr>
          <a:xfrm>
            <a:off x="6226774" y="988925"/>
            <a:ext cx="2605525" cy="2506599"/>
          </a:xfrm>
          <a:prstGeom prst="rect">
            <a:avLst/>
          </a:prstGeom>
          <a:noFill/>
          <a:ln>
            <a:noFill/>
          </a:ln>
        </p:spPr>
      </p:pic>
      <p:sp>
        <p:nvSpPr>
          <p:cNvPr id="157" name="Shape 157"/>
          <p:cNvSpPr txBox="1"/>
          <p:nvPr/>
        </p:nvSpPr>
        <p:spPr>
          <a:xfrm>
            <a:off x="6328037" y="3636450"/>
            <a:ext cx="2403000" cy="1120500"/>
          </a:xfrm>
          <a:prstGeom prst="rect">
            <a:avLst/>
          </a:prstGeom>
          <a:solidFill>
            <a:srgbClr val="A64D79"/>
          </a:solid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rgbClr val="FFFFFF"/>
                </a:solidFill>
                <a:latin typeface="Metrophobic"/>
                <a:ea typeface="Metrophobic"/>
                <a:cs typeface="Metrophobic"/>
                <a:sym typeface="Metrophobic"/>
              </a:rPr>
              <a:t>Orbit will have in-app messaging that can be viewed using the inbox  &amp; outbox + push notifications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Shape 16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63" name="Shape 163"/>
          <p:cNvSpPr/>
          <p:nvPr/>
        </p:nvSpPr>
        <p:spPr>
          <a:xfrm>
            <a:off x="373875" y="1102150"/>
            <a:ext cx="8520600" cy="3827400"/>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a:off x="373875" y="1092750"/>
            <a:ext cx="8520600" cy="2026500"/>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5" name="Shape 1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Competition and Defensibility</a:t>
            </a:r>
          </a:p>
        </p:txBody>
      </p:sp>
      <p:pic>
        <p:nvPicPr>
          <p:cNvPr id="166" name="Shape 166"/>
          <p:cNvPicPr preferRelativeResize="0"/>
          <p:nvPr/>
        </p:nvPicPr>
        <p:blipFill>
          <a:blip r:embed="rId4">
            <a:alphaModFix/>
          </a:blip>
          <a:stretch>
            <a:fillRect/>
          </a:stretch>
        </p:blipFill>
        <p:spPr>
          <a:xfrm>
            <a:off x="692500" y="1591872"/>
            <a:ext cx="1694033" cy="627699"/>
          </a:xfrm>
          <a:prstGeom prst="rect">
            <a:avLst/>
          </a:prstGeom>
          <a:noFill/>
          <a:ln>
            <a:noFill/>
          </a:ln>
        </p:spPr>
      </p:pic>
      <p:pic>
        <p:nvPicPr>
          <p:cNvPr id="167" name="Shape 167"/>
          <p:cNvPicPr preferRelativeResize="0"/>
          <p:nvPr/>
        </p:nvPicPr>
        <p:blipFill>
          <a:blip r:embed="rId5">
            <a:alphaModFix/>
          </a:blip>
          <a:stretch>
            <a:fillRect/>
          </a:stretch>
        </p:blipFill>
        <p:spPr>
          <a:xfrm>
            <a:off x="692500" y="2328625"/>
            <a:ext cx="1060100" cy="627700"/>
          </a:xfrm>
          <a:prstGeom prst="rect">
            <a:avLst/>
          </a:prstGeom>
          <a:noFill/>
          <a:ln>
            <a:noFill/>
          </a:ln>
        </p:spPr>
      </p:pic>
      <p:pic>
        <p:nvPicPr>
          <p:cNvPr id="168" name="Shape 168"/>
          <p:cNvPicPr preferRelativeResize="0"/>
          <p:nvPr/>
        </p:nvPicPr>
        <p:blipFill>
          <a:blip r:embed="rId6">
            <a:alphaModFix/>
          </a:blip>
          <a:stretch>
            <a:fillRect/>
          </a:stretch>
        </p:blipFill>
        <p:spPr>
          <a:xfrm>
            <a:off x="692487" y="3693000"/>
            <a:ext cx="1990725" cy="723900"/>
          </a:xfrm>
          <a:prstGeom prst="rect">
            <a:avLst/>
          </a:prstGeom>
          <a:noFill/>
          <a:ln>
            <a:noFill/>
          </a:ln>
        </p:spPr>
      </p:pic>
      <p:sp>
        <p:nvSpPr>
          <p:cNvPr id="169" name="Shape 169"/>
          <p:cNvSpPr/>
          <p:nvPr/>
        </p:nvSpPr>
        <p:spPr>
          <a:xfrm>
            <a:off x="3242450" y="1102150"/>
            <a:ext cx="2860500" cy="3827400"/>
          </a:xfrm>
          <a:prstGeom prst="rect">
            <a:avLst/>
          </a:prstGeom>
          <a:no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0" name="Shape 170"/>
          <p:cNvSpPr txBox="1"/>
          <p:nvPr/>
        </p:nvSpPr>
        <p:spPr>
          <a:xfrm>
            <a:off x="692500" y="1177650"/>
            <a:ext cx="2133600" cy="414300"/>
          </a:xfrm>
          <a:prstGeom prst="rect">
            <a:avLst/>
          </a:prstGeom>
          <a:noFill/>
          <a:ln>
            <a:noFill/>
          </a:ln>
        </p:spPr>
        <p:txBody>
          <a:bodyPr lIns="91425" tIns="91425" rIns="91425" bIns="91425" anchor="t" anchorCtr="0">
            <a:noAutofit/>
          </a:bodyPr>
          <a:lstStyle/>
          <a:p>
            <a:pPr lvl="0">
              <a:spcBef>
                <a:spcPts val="0"/>
              </a:spcBef>
              <a:buNone/>
            </a:pPr>
            <a:r>
              <a:rPr lang="en">
                <a:solidFill>
                  <a:srgbClr val="FFFFFF"/>
                </a:solidFill>
                <a:latin typeface="Metrophobic"/>
                <a:ea typeface="Metrophobic"/>
                <a:cs typeface="Metrophobic"/>
                <a:sym typeface="Metrophobic"/>
              </a:rPr>
              <a:t>Direct Competitors</a:t>
            </a:r>
          </a:p>
        </p:txBody>
      </p:sp>
      <p:sp>
        <p:nvSpPr>
          <p:cNvPr id="171" name="Shape 171"/>
          <p:cNvSpPr txBox="1"/>
          <p:nvPr/>
        </p:nvSpPr>
        <p:spPr>
          <a:xfrm>
            <a:off x="692500" y="3304675"/>
            <a:ext cx="2133600" cy="4143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latin typeface="Metrophobic"/>
                <a:ea typeface="Metrophobic"/>
                <a:cs typeface="Metrophobic"/>
                <a:sym typeface="Metrophobic"/>
              </a:rPr>
              <a:t>Other Competitors</a:t>
            </a:r>
          </a:p>
        </p:txBody>
      </p:sp>
      <p:sp>
        <p:nvSpPr>
          <p:cNvPr id="172" name="Shape 172"/>
          <p:cNvSpPr txBox="1"/>
          <p:nvPr/>
        </p:nvSpPr>
        <p:spPr>
          <a:xfrm>
            <a:off x="3765850" y="1177650"/>
            <a:ext cx="2133600" cy="4143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latin typeface="Metrophobic"/>
                <a:ea typeface="Metrophobic"/>
                <a:cs typeface="Metrophobic"/>
                <a:sym typeface="Metrophobic"/>
              </a:rPr>
              <a:t>Characteristics</a:t>
            </a:r>
          </a:p>
        </p:txBody>
      </p:sp>
      <p:sp>
        <p:nvSpPr>
          <p:cNvPr id="173" name="Shape 173"/>
          <p:cNvSpPr txBox="1"/>
          <p:nvPr/>
        </p:nvSpPr>
        <p:spPr>
          <a:xfrm>
            <a:off x="6519325" y="1177650"/>
            <a:ext cx="2133600" cy="414300"/>
          </a:xfrm>
          <a:prstGeom prst="rect">
            <a:avLst/>
          </a:prstGeom>
          <a:noFill/>
          <a:ln>
            <a:noFill/>
          </a:ln>
        </p:spPr>
        <p:txBody>
          <a:bodyPr lIns="91425" tIns="91425" rIns="91425" bIns="91425" anchor="t" anchorCtr="0">
            <a:noAutofit/>
          </a:bodyPr>
          <a:lstStyle/>
          <a:p>
            <a:pPr lvl="0" rtl="0">
              <a:spcBef>
                <a:spcPts val="0"/>
              </a:spcBef>
              <a:buNone/>
            </a:pPr>
            <a:r>
              <a:rPr lang="en">
                <a:solidFill>
                  <a:srgbClr val="FFFFFF"/>
                </a:solidFill>
                <a:latin typeface="Metrophobic"/>
                <a:ea typeface="Metrophobic"/>
                <a:cs typeface="Metrophobic"/>
                <a:sym typeface="Metrophobic"/>
              </a:rPr>
              <a:t>Orbit Advantages</a:t>
            </a:r>
          </a:p>
        </p:txBody>
      </p:sp>
      <p:sp>
        <p:nvSpPr>
          <p:cNvPr id="174" name="Shape 174"/>
          <p:cNvSpPr txBox="1"/>
          <p:nvPr/>
        </p:nvSpPr>
        <p:spPr>
          <a:xfrm>
            <a:off x="3141750" y="1657062"/>
            <a:ext cx="2860500" cy="1193700"/>
          </a:xfrm>
          <a:prstGeom prst="rect">
            <a:avLst/>
          </a:prstGeom>
          <a:noFill/>
          <a:ln>
            <a:noFill/>
          </a:ln>
        </p:spPr>
        <p:txBody>
          <a:bodyPr lIns="91425" tIns="91425" rIns="91425" bIns="91425" anchor="t" anchorCtr="0">
            <a:noAutofit/>
          </a:bodyPr>
          <a:lstStyle/>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Not targeted towards students (i.e. irrelevant categories like lawn care, automobile)</a:t>
            </a:r>
          </a:p>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Disorganized messaging (emails/texts are lumped together with personal emails/texts)</a:t>
            </a:r>
          </a:p>
        </p:txBody>
      </p:sp>
      <p:sp>
        <p:nvSpPr>
          <p:cNvPr id="175" name="Shape 175"/>
          <p:cNvSpPr txBox="1"/>
          <p:nvPr/>
        </p:nvSpPr>
        <p:spPr>
          <a:xfrm>
            <a:off x="3203925" y="3194275"/>
            <a:ext cx="2860500" cy="1634700"/>
          </a:xfrm>
          <a:prstGeom prst="rect">
            <a:avLst/>
          </a:prstGeom>
          <a:noFill/>
          <a:ln>
            <a:noFill/>
          </a:ln>
        </p:spPr>
        <p:txBody>
          <a:bodyPr lIns="91425" tIns="91425" rIns="91425" bIns="91425" anchor="t" anchorCtr="0">
            <a:noAutofit/>
          </a:bodyPr>
          <a:lstStyle/>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Expired ads are not removed from groups</a:t>
            </a:r>
          </a:p>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No limit on postings which generates spam</a:t>
            </a:r>
          </a:p>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Groups can be created by anyone causing multiple/overlapping groups</a:t>
            </a:r>
          </a:p>
          <a:p>
            <a:pPr marL="457200" lvl="0" indent="-298450" rtl="0">
              <a:lnSpc>
                <a:spcPct val="115000"/>
              </a:lnSpc>
              <a:spcBef>
                <a:spcPts val="0"/>
              </a:spcBef>
              <a:spcAft>
                <a:spcPts val="1600"/>
              </a:spcAft>
              <a:buClr>
                <a:schemeClr val="lt2"/>
              </a:buClr>
              <a:buSzPct val="100000"/>
              <a:buFont typeface="Metrophobic"/>
            </a:pPr>
            <a:r>
              <a:rPr lang="en" sz="1100">
                <a:solidFill>
                  <a:schemeClr val="lt2"/>
                </a:solidFill>
                <a:latin typeface="Metrophobic"/>
                <a:ea typeface="Metrophobic"/>
                <a:cs typeface="Metrophobic"/>
                <a:sym typeface="Metrophobic"/>
              </a:rPr>
              <a:t>No search function</a:t>
            </a:r>
          </a:p>
          <a:p>
            <a:pPr lvl="0" rtl="0">
              <a:spcBef>
                <a:spcPts val="0"/>
              </a:spcBef>
              <a:buNone/>
            </a:pPr>
            <a:endParaRPr sz="1100"/>
          </a:p>
        </p:txBody>
      </p:sp>
      <p:sp>
        <p:nvSpPr>
          <p:cNvPr id="176" name="Shape 176"/>
          <p:cNvSpPr txBox="1"/>
          <p:nvPr/>
        </p:nvSpPr>
        <p:spPr>
          <a:xfrm>
            <a:off x="6112675" y="1591875"/>
            <a:ext cx="2676300" cy="1193700"/>
          </a:xfrm>
          <a:prstGeom prst="rect">
            <a:avLst/>
          </a:prstGeom>
          <a:noFill/>
          <a:ln>
            <a:noFill/>
          </a:ln>
        </p:spPr>
        <p:txBody>
          <a:bodyPr lIns="91425" tIns="91425" rIns="91425" bIns="91425" anchor="t" anchorCtr="0">
            <a:noAutofit/>
          </a:bodyPr>
          <a:lstStyle/>
          <a:p>
            <a:pPr marL="457200" lvl="0" indent="-304800" rtl="0">
              <a:lnSpc>
                <a:spcPct val="115000"/>
              </a:lnSpc>
              <a:spcBef>
                <a:spcPts val="0"/>
              </a:spcBef>
              <a:spcAft>
                <a:spcPts val="1600"/>
              </a:spcAft>
              <a:buClr>
                <a:schemeClr val="lt2"/>
              </a:buClr>
              <a:buSzPct val="100000"/>
              <a:buFont typeface="Metrophobic"/>
            </a:pPr>
            <a:r>
              <a:rPr lang="en" sz="1200">
                <a:solidFill>
                  <a:schemeClr val="lt2"/>
                </a:solidFill>
                <a:latin typeface="Metrophobic"/>
                <a:ea typeface="Metrophobic"/>
                <a:cs typeface="Metrophobic"/>
                <a:sym typeface="Metrophobic"/>
              </a:rPr>
              <a:t>Pre-made boards that are tailored to specific student needs (i.e. Sublets, Tutoring, Carpool)</a:t>
            </a:r>
          </a:p>
          <a:p>
            <a:pPr marL="457200" lvl="0" indent="-304800" rtl="0">
              <a:lnSpc>
                <a:spcPct val="115000"/>
              </a:lnSpc>
              <a:spcBef>
                <a:spcPts val="0"/>
              </a:spcBef>
              <a:spcAft>
                <a:spcPts val="1600"/>
              </a:spcAft>
              <a:buClr>
                <a:schemeClr val="lt2"/>
              </a:buClr>
              <a:buSzPct val="100000"/>
              <a:buFont typeface="Metrophobic"/>
            </a:pPr>
            <a:r>
              <a:rPr lang="en" sz="1200">
                <a:solidFill>
                  <a:schemeClr val="lt2"/>
                </a:solidFill>
                <a:latin typeface="Metrophobic"/>
                <a:ea typeface="Metrophobic"/>
                <a:cs typeface="Metrophobic"/>
                <a:sym typeface="Metrophobic"/>
              </a:rPr>
              <a:t>Separate messaging feature with inbox/outbox within app </a:t>
            </a:r>
          </a:p>
        </p:txBody>
      </p:sp>
      <p:sp>
        <p:nvSpPr>
          <p:cNvPr id="177" name="Shape 177"/>
          <p:cNvSpPr txBox="1"/>
          <p:nvPr/>
        </p:nvSpPr>
        <p:spPr>
          <a:xfrm>
            <a:off x="6112675" y="3194275"/>
            <a:ext cx="2676300" cy="1634700"/>
          </a:xfrm>
          <a:prstGeom prst="rect">
            <a:avLst/>
          </a:prstGeom>
          <a:noFill/>
          <a:ln>
            <a:noFill/>
          </a:ln>
        </p:spPr>
        <p:txBody>
          <a:bodyPr lIns="91425" tIns="91425" rIns="91425" bIns="91425" anchor="t" anchorCtr="0">
            <a:noAutofit/>
          </a:bodyPr>
          <a:lstStyle/>
          <a:p>
            <a:pPr marL="457200" lvl="0" indent="-292100" rtl="0">
              <a:lnSpc>
                <a:spcPct val="115000"/>
              </a:lnSpc>
              <a:spcBef>
                <a:spcPts val="0"/>
              </a:spcBef>
              <a:spcAft>
                <a:spcPts val="1600"/>
              </a:spcAft>
              <a:buClr>
                <a:schemeClr val="lt2"/>
              </a:buClr>
              <a:buSzPct val="100000"/>
              <a:buFont typeface="Metrophobic"/>
            </a:pPr>
            <a:r>
              <a:rPr lang="en" sz="1000">
                <a:solidFill>
                  <a:schemeClr val="lt2"/>
                </a:solidFill>
                <a:latin typeface="Metrophobic"/>
                <a:ea typeface="Metrophobic"/>
                <a:cs typeface="Metrophobic"/>
                <a:sym typeface="Metrophobic"/>
              </a:rPr>
              <a:t> Posts are removed after 1 week </a:t>
            </a:r>
          </a:p>
          <a:p>
            <a:pPr marL="457200" lvl="0" indent="-292100" rtl="0">
              <a:lnSpc>
                <a:spcPct val="115000"/>
              </a:lnSpc>
              <a:spcBef>
                <a:spcPts val="0"/>
              </a:spcBef>
              <a:spcAft>
                <a:spcPts val="1600"/>
              </a:spcAft>
              <a:buClr>
                <a:schemeClr val="lt2"/>
              </a:buClr>
              <a:buSzPct val="100000"/>
              <a:buFont typeface="Metrophobic"/>
            </a:pPr>
            <a:r>
              <a:rPr lang="en" sz="1000">
                <a:solidFill>
                  <a:schemeClr val="lt2"/>
                </a:solidFill>
                <a:latin typeface="Metrophobic"/>
                <a:ea typeface="Metrophobic"/>
                <a:cs typeface="Metrophobic"/>
                <a:sym typeface="Metrophobic"/>
              </a:rPr>
              <a:t>Users are limited to 5 posts per board each day to eliminate spam</a:t>
            </a:r>
          </a:p>
          <a:p>
            <a:pPr marL="457200" lvl="0" indent="-292100" rtl="0">
              <a:lnSpc>
                <a:spcPct val="115000"/>
              </a:lnSpc>
              <a:spcBef>
                <a:spcPts val="0"/>
              </a:spcBef>
              <a:spcAft>
                <a:spcPts val="1600"/>
              </a:spcAft>
              <a:buClr>
                <a:schemeClr val="lt2"/>
              </a:buClr>
              <a:buSzPct val="100000"/>
              <a:buFont typeface="Metrophobic"/>
            </a:pPr>
            <a:r>
              <a:rPr lang="en" sz="1000">
                <a:solidFill>
                  <a:schemeClr val="lt2"/>
                </a:solidFill>
                <a:latin typeface="Metrophobic"/>
                <a:ea typeface="Metrophobic"/>
                <a:cs typeface="Metrophobic"/>
                <a:sym typeface="Metrophobic"/>
              </a:rPr>
              <a:t>One unified group for each board (UWaterloo has 3-4 semi-active rideshare groups)</a:t>
            </a:r>
          </a:p>
          <a:p>
            <a:pPr marL="457200" lvl="0" indent="-292100" rtl="0">
              <a:lnSpc>
                <a:spcPct val="115000"/>
              </a:lnSpc>
              <a:spcBef>
                <a:spcPts val="0"/>
              </a:spcBef>
              <a:spcAft>
                <a:spcPts val="1600"/>
              </a:spcAft>
              <a:buClr>
                <a:schemeClr val="lt2"/>
              </a:buClr>
              <a:buSzPct val="100000"/>
              <a:buFont typeface="Metrophobic"/>
            </a:pPr>
            <a:r>
              <a:rPr lang="en" sz="1000">
                <a:solidFill>
                  <a:schemeClr val="lt2"/>
                </a:solidFill>
                <a:latin typeface="Metrophobic"/>
                <a:ea typeface="Metrophobic"/>
                <a:cs typeface="Metrophobic"/>
                <a:sym typeface="Metrophobic"/>
              </a:rPr>
              <a:t>Filtered by date, price, etc (out of scope for MVP - to be implemented in future)</a:t>
            </a:r>
          </a:p>
          <a:p>
            <a:pPr lvl="0" rtl="0">
              <a:lnSpc>
                <a:spcPct val="115000"/>
              </a:lnSpc>
              <a:spcBef>
                <a:spcPts val="0"/>
              </a:spcBef>
              <a:spcAft>
                <a:spcPts val="1600"/>
              </a:spcAft>
              <a:buNone/>
            </a:pPr>
            <a:endParaRPr sz="1100">
              <a:solidFill>
                <a:schemeClr val="lt2"/>
              </a:solidFill>
              <a:latin typeface="Metrophobic"/>
              <a:ea typeface="Metrophobic"/>
              <a:cs typeface="Metrophobic"/>
              <a:sym typeface="Metrophobic"/>
            </a:endParaRPr>
          </a:p>
          <a:p>
            <a:pPr lvl="0" rtl="0">
              <a:spcBef>
                <a:spcPts val="0"/>
              </a:spcBef>
              <a:buNone/>
            </a:pP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55CC"/>
        </a:solidFill>
        <a:effectLst/>
      </p:bgPr>
    </p:bg>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endParaRPr>
              <a:latin typeface="Metrophobic"/>
              <a:ea typeface="Metrophobic"/>
              <a:cs typeface="Metrophobic"/>
              <a:sym typeface="Metrophobic"/>
            </a:endParaRPr>
          </a:p>
        </p:txBody>
      </p:sp>
      <p:sp>
        <p:nvSpPr>
          <p:cNvPr id="183" name="Shape 18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buNone/>
            </a:pPr>
            <a:endParaRPr>
              <a:latin typeface="Metrophobic"/>
              <a:ea typeface="Metrophobic"/>
              <a:cs typeface="Metrophobic"/>
              <a:sym typeface="Metrophobic"/>
            </a:endParaRPr>
          </a:p>
        </p:txBody>
      </p:sp>
      <p:pic>
        <p:nvPicPr>
          <p:cNvPr id="184" name="Shape 184"/>
          <p:cNvPicPr preferRelativeResize="0"/>
          <p:nvPr/>
        </p:nvPicPr>
        <p:blipFill>
          <a:blip r:embed="rId3">
            <a:alphaModFix/>
          </a:blip>
          <a:stretch>
            <a:fillRect/>
          </a:stretch>
        </p:blipFill>
        <p:spPr>
          <a:xfrm>
            <a:off x="-46876" y="0"/>
            <a:ext cx="9190874" cy="5143499"/>
          </a:xfrm>
          <a:prstGeom prst="rect">
            <a:avLst/>
          </a:prstGeom>
          <a:noFill/>
          <a:ln>
            <a:noFill/>
          </a:ln>
        </p:spPr>
      </p:pic>
      <p:sp>
        <p:nvSpPr>
          <p:cNvPr id="185" name="Shape 185"/>
          <p:cNvSpPr txBox="1">
            <a:spLocks noGrp="1"/>
          </p:cNvSpPr>
          <p:nvPr>
            <p:ph type="title"/>
          </p:nvPr>
        </p:nvSpPr>
        <p:spPr>
          <a:xfrm>
            <a:off x="378450" y="57250"/>
            <a:ext cx="8520600" cy="5727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How Competitor’s Work: Facebook</a:t>
            </a:r>
          </a:p>
        </p:txBody>
      </p:sp>
      <p:sp>
        <p:nvSpPr>
          <p:cNvPr id="186" name="Shape 186"/>
          <p:cNvSpPr txBox="1"/>
          <p:nvPr/>
        </p:nvSpPr>
        <p:spPr>
          <a:xfrm>
            <a:off x="378450" y="629950"/>
            <a:ext cx="8654100" cy="387900"/>
          </a:xfrm>
          <a:prstGeom prst="rect">
            <a:avLst/>
          </a:prstGeom>
          <a:noFill/>
          <a:ln>
            <a:noFill/>
          </a:ln>
        </p:spPr>
        <p:txBody>
          <a:bodyPr lIns="91425" tIns="91425" rIns="91425" bIns="91425" anchor="ctr" anchorCtr="0">
            <a:noAutofit/>
          </a:bodyPr>
          <a:lstStyle/>
          <a:p>
            <a:pPr lvl="0" rtl="0">
              <a:spcBef>
                <a:spcPts val="0"/>
              </a:spcBef>
              <a:buNone/>
            </a:pPr>
            <a:r>
              <a:rPr lang="en">
                <a:solidFill>
                  <a:srgbClr val="FFFFFF"/>
                </a:solidFill>
              </a:rPr>
              <a:t>Scenario: A University of Waterloo student is looking for a ride back to Markham, Ontario for the weekend.</a:t>
            </a:r>
          </a:p>
        </p:txBody>
      </p:sp>
      <p:pic>
        <p:nvPicPr>
          <p:cNvPr id="187" name="Shape 187"/>
          <p:cNvPicPr preferRelativeResize="0"/>
          <p:nvPr/>
        </p:nvPicPr>
        <p:blipFill>
          <a:blip r:embed="rId4">
            <a:alphaModFix/>
          </a:blip>
          <a:stretch>
            <a:fillRect/>
          </a:stretch>
        </p:blipFill>
        <p:spPr>
          <a:xfrm>
            <a:off x="1164175" y="924275"/>
            <a:ext cx="6215649" cy="4236424"/>
          </a:xfrm>
          <a:prstGeom prst="rect">
            <a:avLst/>
          </a:prstGeom>
          <a:noFill/>
          <a:ln>
            <a:noFill/>
          </a:ln>
        </p:spPr>
      </p:pic>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1696</Words>
  <Application>Microsoft Macintosh PowerPoint</Application>
  <PresentationFormat>On-screen Show (16:9)</PresentationFormat>
  <Paragraphs>129</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Metrophobic</vt:lpstr>
      <vt:lpstr>simple-dark-2</vt:lpstr>
      <vt:lpstr>PowerPoint Presentation</vt:lpstr>
      <vt:lpstr>The Orbit Team</vt:lpstr>
      <vt:lpstr>What is Orbit?</vt:lpstr>
      <vt:lpstr>Testimonies </vt:lpstr>
      <vt:lpstr>Top 3 issues facing current personal ads/classifieds platform:  Issue 1: Inefficient Search Functions </vt:lpstr>
      <vt:lpstr>Top 3 issues facing current personal ads/classifieds platform:  Issue 2: Gathering Points and No Maintenance  </vt:lpstr>
      <vt:lpstr>Top 3 issues facing current personal ads/classifieds platform:  Issue 3: Disorganized Communication  </vt:lpstr>
      <vt:lpstr>Competition and Defensibility</vt:lpstr>
      <vt:lpstr>PowerPoint Presentation</vt:lpstr>
      <vt:lpstr>How Orbit works: for the Buyer Scenario: A University of Waterloo student is looking for a ride back to Markham, Ontario for the weekend. </vt:lpstr>
      <vt:lpstr>Market Size</vt:lpstr>
      <vt:lpstr>Launch Strategy</vt:lpstr>
      <vt:lpstr>Software Development Tool Kit </vt:lpstr>
      <vt:lpstr>Value &amp; Monetization</vt:lpstr>
      <vt:lpstr>Metrics to Measure Success</vt:lpstr>
      <vt:lpstr>Risks &amp; Mitigations (Our Solutions)</vt:lpstr>
      <vt:lpstr>Gamification (Out of Scope)</vt:lpstr>
      <vt:lpstr>In App Purchases (Out of Scope)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滕思宇</cp:lastModifiedBy>
  <cp:revision>2</cp:revision>
  <dcterms:modified xsi:type="dcterms:W3CDTF">2016-08-10T20:49:38Z</dcterms:modified>
</cp:coreProperties>
</file>